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1" r:id="rId4"/>
  </p:sldMasterIdLst>
  <p:notesMasterIdLst>
    <p:notesMasterId r:id="rId90"/>
  </p:notesMasterIdLst>
  <p:handoutMasterIdLst>
    <p:handoutMasterId r:id="rId91"/>
  </p:handoutMasterIdLst>
  <p:sldIdLst>
    <p:sldId id="256" r:id="rId5"/>
    <p:sldId id="261" r:id="rId6"/>
    <p:sldId id="288" r:id="rId7"/>
    <p:sldId id="286" r:id="rId8"/>
    <p:sldId id="285" r:id="rId9"/>
    <p:sldId id="284" r:id="rId10"/>
    <p:sldId id="342" r:id="rId11"/>
    <p:sldId id="343" r:id="rId12"/>
    <p:sldId id="344" r:id="rId13"/>
    <p:sldId id="265" r:id="rId14"/>
    <p:sldId id="260" r:id="rId15"/>
    <p:sldId id="283" r:id="rId16"/>
    <p:sldId id="267" r:id="rId17"/>
    <p:sldId id="269" r:id="rId18"/>
    <p:sldId id="271" r:id="rId19"/>
    <p:sldId id="272" r:id="rId20"/>
    <p:sldId id="273" r:id="rId21"/>
    <p:sldId id="274" r:id="rId22"/>
    <p:sldId id="275" r:id="rId23"/>
    <p:sldId id="277" r:id="rId24"/>
    <p:sldId id="289" r:id="rId25"/>
    <p:sldId id="278" r:id="rId26"/>
    <p:sldId id="347" r:id="rId27"/>
    <p:sldId id="279" r:id="rId28"/>
    <p:sldId id="287" r:id="rId29"/>
    <p:sldId id="290" r:id="rId30"/>
    <p:sldId id="291" r:id="rId31"/>
    <p:sldId id="348" r:id="rId32"/>
    <p:sldId id="292" r:id="rId33"/>
    <p:sldId id="293" r:id="rId34"/>
    <p:sldId id="294" r:id="rId35"/>
    <p:sldId id="295" r:id="rId36"/>
    <p:sldId id="352" r:id="rId37"/>
    <p:sldId id="296" r:id="rId38"/>
    <p:sldId id="297" r:id="rId39"/>
    <p:sldId id="349" r:id="rId40"/>
    <p:sldId id="298" r:id="rId41"/>
    <p:sldId id="299" r:id="rId42"/>
    <p:sldId id="300" r:id="rId43"/>
    <p:sldId id="301" r:id="rId44"/>
    <p:sldId id="302" r:id="rId45"/>
    <p:sldId id="303" r:id="rId46"/>
    <p:sldId id="304" r:id="rId47"/>
    <p:sldId id="305" r:id="rId48"/>
    <p:sldId id="306" r:id="rId49"/>
    <p:sldId id="308" r:id="rId50"/>
    <p:sldId id="307" r:id="rId51"/>
    <p:sldId id="309" r:id="rId52"/>
    <p:sldId id="310" r:id="rId53"/>
    <p:sldId id="311" r:id="rId54"/>
    <p:sldId id="345" r:id="rId55"/>
    <p:sldId id="312" r:id="rId56"/>
    <p:sldId id="350" r:id="rId57"/>
    <p:sldId id="313" r:id="rId58"/>
    <p:sldId id="314" r:id="rId59"/>
    <p:sldId id="346"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53" r:id="rId81"/>
    <p:sldId id="335" r:id="rId82"/>
    <p:sldId id="336" r:id="rId83"/>
    <p:sldId id="337" r:id="rId84"/>
    <p:sldId id="338" r:id="rId85"/>
    <p:sldId id="339" r:id="rId86"/>
    <p:sldId id="340" r:id="rId87"/>
    <p:sldId id="341" r:id="rId88"/>
    <p:sldId id="351" r:id="rId8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57" autoAdjust="0"/>
    <p:restoredTop sz="68091" autoAdjust="0"/>
  </p:normalViewPr>
  <p:slideViewPr>
    <p:cSldViewPr snapToGrid="0">
      <p:cViewPr>
        <p:scale>
          <a:sx n="60" d="100"/>
          <a:sy n="60" d="100"/>
        </p:scale>
        <p:origin x="156" y="1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12/19/2022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12/19/2022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493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91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48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07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21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36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027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41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09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566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26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6209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4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927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4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67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780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76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592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58900" y="1741367"/>
            <a:ext cx="7874000" cy="15464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4800"/>
              <a:buNone/>
              <a:defRPr sz="6400"/>
            </a:lvl1pPr>
            <a:lvl2pPr lvl="1" algn="ctr" rtl="0">
              <a:lnSpc>
                <a:spcPct val="80000"/>
              </a:lnSpc>
              <a:spcBef>
                <a:spcPts val="0"/>
              </a:spcBef>
              <a:spcAft>
                <a:spcPts val="0"/>
              </a:spcAft>
              <a:buSzPts val="4800"/>
              <a:buNone/>
              <a:defRPr sz="6400"/>
            </a:lvl2pPr>
            <a:lvl3pPr lvl="2" algn="ctr" rtl="0">
              <a:lnSpc>
                <a:spcPct val="80000"/>
              </a:lnSpc>
              <a:spcBef>
                <a:spcPts val="0"/>
              </a:spcBef>
              <a:spcAft>
                <a:spcPts val="0"/>
              </a:spcAft>
              <a:buSzPts val="4800"/>
              <a:buNone/>
              <a:defRPr sz="6400"/>
            </a:lvl3pPr>
            <a:lvl4pPr lvl="3" algn="ctr" rtl="0">
              <a:lnSpc>
                <a:spcPct val="80000"/>
              </a:lnSpc>
              <a:spcBef>
                <a:spcPts val="0"/>
              </a:spcBef>
              <a:spcAft>
                <a:spcPts val="0"/>
              </a:spcAft>
              <a:buSzPts val="4800"/>
              <a:buNone/>
              <a:defRPr sz="6400"/>
            </a:lvl4pPr>
            <a:lvl5pPr lvl="4" algn="ctr" rtl="0">
              <a:lnSpc>
                <a:spcPct val="80000"/>
              </a:lnSpc>
              <a:spcBef>
                <a:spcPts val="0"/>
              </a:spcBef>
              <a:spcAft>
                <a:spcPts val="0"/>
              </a:spcAft>
              <a:buSzPts val="4800"/>
              <a:buNone/>
              <a:defRPr sz="6400"/>
            </a:lvl5pPr>
            <a:lvl6pPr lvl="5" algn="ctr" rtl="0">
              <a:lnSpc>
                <a:spcPct val="80000"/>
              </a:lnSpc>
              <a:spcBef>
                <a:spcPts val="0"/>
              </a:spcBef>
              <a:spcAft>
                <a:spcPts val="0"/>
              </a:spcAft>
              <a:buSzPts val="4800"/>
              <a:buNone/>
              <a:defRPr sz="6400"/>
            </a:lvl6pPr>
            <a:lvl7pPr lvl="6" algn="ctr" rtl="0">
              <a:lnSpc>
                <a:spcPct val="80000"/>
              </a:lnSpc>
              <a:spcBef>
                <a:spcPts val="0"/>
              </a:spcBef>
              <a:spcAft>
                <a:spcPts val="0"/>
              </a:spcAft>
              <a:buSzPts val="4800"/>
              <a:buNone/>
              <a:defRPr sz="6400"/>
            </a:lvl7pPr>
            <a:lvl8pPr lvl="7" algn="ctr" rtl="0">
              <a:lnSpc>
                <a:spcPct val="80000"/>
              </a:lnSpc>
              <a:spcBef>
                <a:spcPts val="0"/>
              </a:spcBef>
              <a:spcAft>
                <a:spcPts val="0"/>
              </a:spcAft>
              <a:buSzPts val="4800"/>
              <a:buNone/>
              <a:defRPr sz="6400"/>
            </a:lvl8pPr>
            <a:lvl9pPr lvl="8" algn="ctr" rtl="0">
              <a:lnSpc>
                <a:spcPct val="80000"/>
              </a:lnSpc>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3390385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frame">
  <p:cSld name="Blank with frame">
    <p:spTree>
      <p:nvGrpSpPr>
        <p:cNvPr id="1" name="Shape 80"/>
        <p:cNvGrpSpPr/>
        <p:nvPr/>
      </p:nvGrpSpPr>
      <p:grpSpPr>
        <a:xfrm>
          <a:off x="0" y="0"/>
          <a:ext cx="0" cy="0"/>
          <a:chOff x="0" y="0"/>
          <a:chExt cx="0" cy="0"/>
        </a:xfrm>
      </p:grpSpPr>
      <p:sp>
        <p:nvSpPr>
          <p:cNvPr id="81" name="Google Shape;81;p11"/>
          <p:cNvSpPr/>
          <p:nvPr/>
        </p:nvSpPr>
        <p:spPr>
          <a:xfrm>
            <a:off x="886800" y="877200"/>
            <a:ext cx="10418400" cy="51176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82" name="Google Shape;82;p11"/>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83" name="Google Shape;83;p11"/>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84" name="Google Shape;84;p11"/>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85" name="Google Shape;85;p11"/>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86" name="Google Shape;86;p11"/>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87" name="Google Shape;87;p11"/>
          <p:cNvPicPr preferRelativeResize="0"/>
          <p:nvPr/>
        </p:nvPicPr>
        <p:blipFill>
          <a:blip r:embed="rId7">
            <a:alphaModFix/>
          </a:blip>
          <a:stretch>
            <a:fillRect/>
          </a:stretch>
        </p:blipFill>
        <p:spPr>
          <a:xfrm>
            <a:off x="7919595" y="278014"/>
            <a:ext cx="1036811" cy="1030497"/>
          </a:xfrm>
          <a:prstGeom prst="rect">
            <a:avLst/>
          </a:prstGeom>
          <a:noFill/>
          <a:ln>
            <a:noFill/>
          </a:ln>
        </p:spPr>
      </p:pic>
      <p:sp>
        <p:nvSpPr>
          <p:cNvPr id="88" name="Google Shape;88;p11"/>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943548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89"/>
        <p:cNvGrpSpPr/>
        <p:nvPr/>
      </p:nvGrpSpPr>
      <p:grpSpPr>
        <a:xfrm>
          <a:off x="0" y="0"/>
          <a:ext cx="0" cy="0"/>
          <a:chOff x="0" y="0"/>
          <a:chExt cx="0" cy="0"/>
        </a:xfrm>
      </p:grpSpPr>
      <p:sp>
        <p:nvSpPr>
          <p:cNvPr id="90" name="Google Shape;90;p12"/>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pic>
        <p:nvPicPr>
          <p:cNvPr id="91" name="Google Shape;91;p12"/>
          <p:cNvPicPr preferRelativeResize="0"/>
          <p:nvPr/>
        </p:nvPicPr>
        <p:blipFill rotWithShape="1">
          <a:blip r:embed="rId2">
            <a:alphaModFix/>
          </a:blip>
          <a:srcRect t="2619"/>
          <a:stretch/>
        </p:blipFill>
        <p:spPr>
          <a:xfrm>
            <a:off x="0" y="-33"/>
            <a:ext cx="12192000" cy="6858000"/>
          </a:xfrm>
          <a:prstGeom prst="rect">
            <a:avLst/>
          </a:prstGeom>
          <a:noFill/>
          <a:ln>
            <a:noFill/>
          </a:ln>
        </p:spPr>
      </p:pic>
    </p:spTree>
    <p:extLst>
      <p:ext uri="{BB962C8B-B14F-4D97-AF65-F5344CB8AC3E}">
        <p14:creationId xmlns:p14="http://schemas.microsoft.com/office/powerpoint/2010/main" val="13005835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11891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7761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dirty="0"/>
              <a:t>Click icon to add picture</a:t>
            </a:r>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dirty="0"/>
              <a:t>Click icon to add picture</a:t>
            </a:r>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dirty="0"/>
              <a:t>Click icon to add picture</a:t>
            </a:r>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a:lstStyle>
            <a:lvl1pPr marL="0" indent="0">
              <a:buNone/>
              <a:defRPr/>
            </a:lvl1pPr>
          </a:lstStyle>
          <a:p>
            <a:r>
              <a:rPr lang="en-US" noProof="0" dirty="0"/>
              <a:t>Click icon to add picture</a:t>
            </a:r>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a:lstStyle>
            <a:lvl1pPr marL="0" indent="0">
              <a:buNone/>
              <a:defRPr/>
            </a:lvl1pPr>
          </a:lstStyle>
          <a:p>
            <a:r>
              <a:rPr lang="en-US" noProof="0" dirty="0"/>
              <a:t>Click icon to add picture</a:t>
            </a:r>
          </a:p>
        </p:txBody>
      </p:sp>
      <p:cxnSp>
        <p:nvCxnSpPr>
          <p:cNvPr id="25" name="Straight Connector 24" descr="First divider line on slide">
            <a:extLst>
              <a:ext uri="{FF2B5EF4-FFF2-40B4-BE49-F238E27FC236}">
                <a16:creationId xmlns:a16="http://schemas.microsoft.com/office/drawing/2014/main" id="{402BCAE3-72EC-4098-A211-3555BFDE9329}"/>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Second divider line on slide">
            <a:extLst>
              <a:ext uri="{FF2B5EF4-FFF2-40B4-BE49-F238E27FC236}">
                <a16:creationId xmlns:a16="http://schemas.microsoft.com/office/drawing/2014/main" id="{94A08494-9C0E-4AAF-BE9A-166FE994DABC}"/>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Third divider line on slide">
            <a:extLst>
              <a:ext uri="{FF2B5EF4-FFF2-40B4-BE49-F238E27FC236}">
                <a16:creationId xmlns:a16="http://schemas.microsoft.com/office/drawing/2014/main" id="{698FE6A1-AEF7-4FD7-A689-908A6B9CC06E}"/>
              </a:ext>
              <a:ext uri="{C183D7F6-B498-43B3-948B-1728B52AA6E4}">
                <adec:decorative xmlns:adec="http://schemas.microsoft.com/office/drawing/2017/decorative" val="1"/>
              </a:ext>
            </a:extLst>
          </p:cNvPr>
          <p:cNvCxnSpPr>
            <a:cxnSpLocks/>
          </p:cNvCxnSpPr>
          <p:nvPr userDrawn="1"/>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Fourth divider line on slide">
            <a:extLst>
              <a:ext uri="{FF2B5EF4-FFF2-40B4-BE49-F238E27FC236}">
                <a16:creationId xmlns:a16="http://schemas.microsoft.com/office/drawing/2014/main" id="{636DD6E3-6313-40D8-B03E-60E2E5A6979D}"/>
              </a:ext>
              <a:ext uri="{C183D7F6-B498-43B3-948B-1728B52AA6E4}">
                <adec:decorative xmlns:adec="http://schemas.microsoft.com/office/drawing/2017/decorative" val="1"/>
              </a:ext>
            </a:extLst>
          </p:cNvPr>
          <p:cNvCxnSpPr>
            <a:cxnSpLocks/>
          </p:cNvCxnSpPr>
          <p:nvPr userDrawn="1"/>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2663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140400" y="2844552"/>
            <a:ext cx="9911200" cy="6100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3" name="Google Shape;13;p3"/>
          <p:cNvSpPr txBox="1">
            <a:spLocks noGrp="1"/>
          </p:cNvSpPr>
          <p:nvPr>
            <p:ph type="subTitle" idx="1"/>
          </p:nvPr>
        </p:nvSpPr>
        <p:spPr>
          <a:xfrm>
            <a:off x="1140400" y="3482236"/>
            <a:ext cx="9911200" cy="531200"/>
          </a:xfrm>
          <a:prstGeom prst="rect">
            <a:avLst/>
          </a:prstGeom>
          <a:effectLst>
            <a:outerShdw blurRad="57150" dist="19050" dir="5400000" algn="bl" rotWithShape="0">
              <a:srgbClr val="000000">
                <a:alpha val="50000"/>
              </a:srgbClr>
            </a:outerShdw>
          </a:effectLst>
        </p:spPr>
        <p:txBody>
          <a:bodyPr spcFirstLastPara="1" wrap="square" lIns="0" tIns="0" rIns="0" bIns="0" anchor="t" anchorCtr="0">
            <a:noAutofit/>
          </a:bodyPr>
          <a:lstStyle>
            <a:lvl1pPr lvl="0" algn="ctr" rtl="0">
              <a:spcBef>
                <a:spcPts val="0"/>
              </a:spcBef>
              <a:spcAft>
                <a:spcPts val="0"/>
              </a:spcAft>
              <a:buClr>
                <a:schemeClr val="accent4"/>
              </a:buClr>
              <a:buSzPts val="2400"/>
              <a:buNone/>
              <a:defRPr>
                <a:solidFill>
                  <a:schemeClr val="accent4"/>
                </a:solidFill>
              </a:defRPr>
            </a:lvl1pPr>
            <a:lvl2pPr lvl="1" algn="ctr" rtl="0">
              <a:spcBef>
                <a:spcPts val="0"/>
              </a:spcBef>
              <a:spcAft>
                <a:spcPts val="0"/>
              </a:spcAft>
              <a:buClr>
                <a:schemeClr val="accent4"/>
              </a:buClr>
              <a:buSzPts val="3000"/>
              <a:buNone/>
              <a:defRPr sz="4000">
                <a:solidFill>
                  <a:schemeClr val="accent4"/>
                </a:solidFill>
              </a:defRPr>
            </a:lvl2pPr>
            <a:lvl3pPr lvl="2" algn="ctr" rtl="0">
              <a:spcBef>
                <a:spcPts val="0"/>
              </a:spcBef>
              <a:spcAft>
                <a:spcPts val="0"/>
              </a:spcAft>
              <a:buClr>
                <a:schemeClr val="accent4"/>
              </a:buClr>
              <a:buSzPts val="3000"/>
              <a:buNone/>
              <a:defRPr sz="4000">
                <a:solidFill>
                  <a:schemeClr val="accent4"/>
                </a:solidFill>
              </a:defRPr>
            </a:lvl3pPr>
            <a:lvl4pPr lvl="3" algn="ctr" rtl="0">
              <a:spcBef>
                <a:spcPts val="0"/>
              </a:spcBef>
              <a:spcAft>
                <a:spcPts val="0"/>
              </a:spcAft>
              <a:buClr>
                <a:schemeClr val="accent4"/>
              </a:buClr>
              <a:buSzPts val="3000"/>
              <a:buNone/>
              <a:defRPr sz="4000">
                <a:solidFill>
                  <a:schemeClr val="accent4"/>
                </a:solidFill>
              </a:defRPr>
            </a:lvl4pPr>
            <a:lvl5pPr lvl="4" algn="ctr" rtl="0">
              <a:spcBef>
                <a:spcPts val="0"/>
              </a:spcBef>
              <a:spcAft>
                <a:spcPts val="0"/>
              </a:spcAft>
              <a:buClr>
                <a:schemeClr val="accent4"/>
              </a:buClr>
              <a:buSzPts val="3000"/>
              <a:buNone/>
              <a:defRPr sz="4000">
                <a:solidFill>
                  <a:schemeClr val="accent4"/>
                </a:solidFill>
              </a:defRPr>
            </a:lvl5pPr>
            <a:lvl6pPr lvl="5" algn="ctr" rtl="0">
              <a:spcBef>
                <a:spcPts val="0"/>
              </a:spcBef>
              <a:spcAft>
                <a:spcPts val="0"/>
              </a:spcAft>
              <a:buClr>
                <a:schemeClr val="accent4"/>
              </a:buClr>
              <a:buSzPts val="3000"/>
              <a:buNone/>
              <a:defRPr sz="4000">
                <a:solidFill>
                  <a:schemeClr val="accent4"/>
                </a:solidFill>
              </a:defRPr>
            </a:lvl6pPr>
            <a:lvl7pPr lvl="6" algn="ctr" rtl="0">
              <a:spcBef>
                <a:spcPts val="0"/>
              </a:spcBef>
              <a:spcAft>
                <a:spcPts val="0"/>
              </a:spcAft>
              <a:buClr>
                <a:schemeClr val="accent4"/>
              </a:buClr>
              <a:buSzPts val="3000"/>
              <a:buNone/>
              <a:defRPr sz="4000">
                <a:solidFill>
                  <a:schemeClr val="accent4"/>
                </a:solidFill>
              </a:defRPr>
            </a:lvl7pPr>
            <a:lvl8pPr lvl="7" algn="ctr" rtl="0">
              <a:spcBef>
                <a:spcPts val="0"/>
              </a:spcBef>
              <a:spcAft>
                <a:spcPts val="0"/>
              </a:spcAft>
              <a:buClr>
                <a:schemeClr val="accent4"/>
              </a:buClr>
              <a:buSzPts val="3000"/>
              <a:buNone/>
              <a:defRPr sz="4000">
                <a:solidFill>
                  <a:schemeClr val="accent4"/>
                </a:solidFill>
              </a:defRPr>
            </a:lvl8pPr>
            <a:lvl9pPr lvl="8" algn="ctr" rtl="0">
              <a:spcBef>
                <a:spcPts val="0"/>
              </a:spcBef>
              <a:spcAft>
                <a:spcPts val="0"/>
              </a:spcAft>
              <a:buClr>
                <a:schemeClr val="accent4"/>
              </a:buClr>
              <a:buSzPts val="3000"/>
              <a:buNone/>
              <a:defRPr sz="4000">
                <a:solidFill>
                  <a:schemeClr val="accent4"/>
                </a:solidFill>
              </a:defRPr>
            </a:lvl9pPr>
          </a:lstStyle>
          <a:p>
            <a:r>
              <a:rPr lang="en-US"/>
              <a:t>Click to edit Master subtitle style</a:t>
            </a:r>
            <a:endParaRPr/>
          </a:p>
        </p:txBody>
      </p:sp>
    </p:spTree>
    <p:extLst>
      <p:ext uri="{BB962C8B-B14F-4D97-AF65-F5344CB8AC3E}">
        <p14:creationId xmlns:p14="http://schemas.microsoft.com/office/powerpoint/2010/main" val="9724517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dirty="0"/>
              <a:t>Click icon to add picture</a:t>
            </a:r>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dirty="0"/>
              <a:t>Click icon to add picture</a:t>
            </a:r>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dirty="0"/>
              <a:t>Click icon to add picture</a:t>
            </a:r>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FE1F4E8-B411-4807-9D24-A045EE06CFD9}"/>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8C3F648E-45E5-403C-973E-2BEED634B269}"/>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1326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a:lstStyle>
            <a:lvl1pPr marL="0" indent="0">
              <a:buNone/>
              <a:defRPr/>
            </a:lvl1pPr>
          </a:lstStyle>
          <a:p>
            <a:r>
              <a:rPr lang="en-US" noProof="0" dirty="0"/>
              <a:t>Click icon to add picture</a:t>
            </a:r>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a:lstStyle>
            <a:lvl1pPr marL="0" indent="0">
              <a:buNone/>
              <a:defRPr/>
            </a:lvl1pPr>
          </a:lstStyle>
          <a:p>
            <a:r>
              <a:rPr lang="en-US" noProof="0" dirty="0"/>
              <a:t>Click icon to add picture</a:t>
            </a:r>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a:lstStyle>
            <a:lvl1pPr marL="0" indent="0">
              <a:buNone/>
              <a:defRPr/>
            </a:lvl1pPr>
          </a:lstStyle>
          <a:p>
            <a:r>
              <a:rPr lang="en-US" noProof="0" dirty="0"/>
              <a:t>Click icon to add picture</a:t>
            </a:r>
          </a:p>
        </p:txBody>
      </p:sp>
      <p:cxnSp>
        <p:nvCxnSpPr>
          <p:cNvPr id="36" name="Straight Connector 35" descr="First divider line on slide">
            <a:extLst>
              <a:ext uri="{FF2B5EF4-FFF2-40B4-BE49-F238E27FC236}">
                <a16:creationId xmlns:a16="http://schemas.microsoft.com/office/drawing/2014/main" id="{A140998F-B877-4BDC-843C-0071F5066380}"/>
              </a:ext>
              <a:ext uri="{C183D7F6-B498-43B3-948B-1728B52AA6E4}">
                <adec:decorative xmlns:adec="http://schemas.microsoft.com/office/drawing/2017/decorative" val="1"/>
              </a:ext>
            </a:extLst>
          </p:cNvPr>
          <p:cNvCxnSpPr>
            <a:cxnSpLocks/>
          </p:cNvCxnSpPr>
          <p:nvPr userDrawn="1"/>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2084D353-BE8A-4AAA-8BEC-B71CEE9DD7A1}"/>
              </a:ext>
              <a:ext uri="{C183D7F6-B498-43B3-948B-1728B52AA6E4}">
                <adec:decorative xmlns:adec="http://schemas.microsoft.com/office/drawing/2017/decorative" val="1"/>
              </a:ext>
            </a:extLst>
          </p:cNvPr>
          <p:cNvCxnSpPr>
            <a:cxnSpLocks/>
          </p:cNvCxnSpPr>
          <p:nvPr userDrawn="1"/>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91580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a:lstStyle>
            <a:lvl1pPr marL="0" indent="0">
              <a:buNone/>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a:lstStyle>
            <a:lvl1pPr marL="0" indent="0">
              <a:buNone/>
              <a:defRPr/>
            </a:lvl1pPr>
          </a:lstStyle>
          <a:p>
            <a:r>
              <a:rPr lang="en-US" noProof="0" dirty="0"/>
              <a:t>Click icon to add picture</a:t>
            </a:r>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a:lstStyle>
            <a:lvl1pPr marL="0" indent="0">
              <a:buNone/>
              <a:defRPr/>
            </a:lvl1pPr>
          </a:lstStyle>
          <a:p>
            <a:r>
              <a:rPr lang="en-US" noProof="0" dirty="0"/>
              <a:t>Click icon to add picture</a:t>
            </a:r>
          </a:p>
        </p:txBody>
      </p:sp>
      <p:cxnSp>
        <p:nvCxnSpPr>
          <p:cNvPr id="23" name="Straight Connector 22" descr="First divider line on slide">
            <a:extLst>
              <a:ext uri="{FF2B5EF4-FFF2-40B4-BE49-F238E27FC236}">
                <a16:creationId xmlns:a16="http://schemas.microsoft.com/office/drawing/2014/main" id="{82D5D2B4-7BAC-4C27-8D68-12365C7E7EF4}"/>
              </a:ext>
              <a:ext uri="{C183D7F6-B498-43B3-948B-1728B52AA6E4}">
                <adec:decorative xmlns:adec="http://schemas.microsoft.com/office/drawing/2017/decorative" val="1"/>
              </a:ext>
            </a:extLst>
          </p:cNvPr>
          <p:cNvCxnSpPr>
            <a:cxnSpLocks/>
          </p:cNvCxnSpPr>
          <p:nvPr userDrawn="1"/>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7D9203C1-910E-4AFC-95E0-13BF40D08831}"/>
              </a:ext>
              <a:ext uri="{C183D7F6-B498-43B3-948B-1728B52AA6E4}">
                <adec:decorative xmlns:adec="http://schemas.microsoft.com/office/drawing/2017/decorative" val="1"/>
              </a:ext>
            </a:extLst>
          </p:cNvPr>
          <p:cNvCxnSpPr>
            <a:cxnSpLocks/>
          </p:cNvCxnSpPr>
          <p:nvPr userDrawn="1"/>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57751"/>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4963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
        <p:cNvGrpSpPr/>
        <p:nvPr/>
      </p:nvGrpSpPr>
      <p:grpSpPr>
        <a:xfrm>
          <a:off x="0" y="0"/>
          <a:ext cx="0" cy="0"/>
          <a:chOff x="0" y="0"/>
          <a:chExt cx="0" cy="0"/>
        </a:xfrm>
      </p:grpSpPr>
      <p:sp>
        <p:nvSpPr>
          <p:cNvPr id="15" name="Google Shape;15;p4"/>
          <p:cNvSpPr/>
          <p:nvPr/>
        </p:nvSpPr>
        <p:spPr>
          <a:xfrm>
            <a:off x="3216367" y="549367"/>
            <a:ext cx="5759200" cy="5759200"/>
          </a:xfrm>
          <a:prstGeom prst="ellipse">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 name="Google Shape;16;p4"/>
          <p:cNvSpPr txBox="1">
            <a:spLocks noGrp="1"/>
          </p:cNvSpPr>
          <p:nvPr>
            <p:ph type="body" idx="1"/>
          </p:nvPr>
        </p:nvSpPr>
        <p:spPr>
          <a:xfrm>
            <a:off x="4038300" y="1827000"/>
            <a:ext cx="4115600" cy="3204000"/>
          </a:xfrm>
          <a:prstGeom prst="rect">
            <a:avLst/>
          </a:prstGeom>
        </p:spPr>
        <p:txBody>
          <a:bodyPr spcFirstLastPara="1" wrap="square" lIns="0" tIns="0" rIns="0" bIns="0" anchor="ctr" anchorCtr="0">
            <a:noAutofit/>
          </a:bodyPr>
          <a:lstStyle>
            <a:lvl1pPr marL="609585" lvl="0" indent="-457189" algn="ctr" rtl="0">
              <a:spcBef>
                <a:spcPts val="800"/>
              </a:spcBef>
              <a:spcAft>
                <a:spcPts val="0"/>
              </a:spcAft>
              <a:buSzPts val="1800"/>
              <a:buChar char="𖦹"/>
              <a:defRPr sz="2400" i="1"/>
            </a:lvl1pPr>
            <a:lvl2pPr marL="1219170" lvl="1" indent="-457189" algn="ctr" rtl="0">
              <a:spcBef>
                <a:spcPts val="0"/>
              </a:spcBef>
              <a:spcAft>
                <a:spcPts val="0"/>
              </a:spcAft>
              <a:buSzPts val="1800"/>
              <a:buChar char="○"/>
              <a:defRPr sz="2400" i="1"/>
            </a:lvl2pPr>
            <a:lvl3pPr marL="1828754" lvl="2" indent="-457189" algn="ctr" rtl="0">
              <a:spcBef>
                <a:spcPts val="0"/>
              </a:spcBef>
              <a:spcAft>
                <a:spcPts val="0"/>
              </a:spcAft>
              <a:buSzPts val="1800"/>
              <a:buChar char="■"/>
              <a:defRPr sz="2400" i="1"/>
            </a:lvl3pPr>
            <a:lvl4pPr marL="2438339" lvl="3" indent="-457189" algn="ctr" rtl="0">
              <a:spcBef>
                <a:spcPts val="0"/>
              </a:spcBef>
              <a:spcAft>
                <a:spcPts val="0"/>
              </a:spcAft>
              <a:buSzPts val="1800"/>
              <a:buChar char="●"/>
              <a:defRPr sz="2400" i="1"/>
            </a:lvl4pPr>
            <a:lvl5pPr marL="3047924" lvl="4" indent="-457189" algn="ctr" rtl="0">
              <a:spcBef>
                <a:spcPts val="0"/>
              </a:spcBef>
              <a:spcAft>
                <a:spcPts val="0"/>
              </a:spcAft>
              <a:buSzPts val="1800"/>
              <a:buChar char="○"/>
              <a:defRPr sz="2400" i="1"/>
            </a:lvl5pPr>
            <a:lvl6pPr marL="3657509" lvl="5" indent="-457189" algn="ctr" rtl="0">
              <a:spcBef>
                <a:spcPts val="0"/>
              </a:spcBef>
              <a:spcAft>
                <a:spcPts val="0"/>
              </a:spcAft>
              <a:buSzPts val="1800"/>
              <a:buChar char="■"/>
              <a:defRPr sz="2400" i="1"/>
            </a:lvl6pPr>
            <a:lvl7pPr marL="4267093" lvl="6" indent="-457189" algn="ctr" rtl="0">
              <a:spcBef>
                <a:spcPts val="0"/>
              </a:spcBef>
              <a:spcAft>
                <a:spcPts val="0"/>
              </a:spcAft>
              <a:buSzPts val="1800"/>
              <a:buChar char="●"/>
              <a:defRPr sz="2400" i="1"/>
            </a:lvl7pPr>
            <a:lvl8pPr marL="4876678" lvl="7" indent="-457189" algn="ctr" rtl="0">
              <a:spcBef>
                <a:spcPts val="0"/>
              </a:spcBef>
              <a:spcAft>
                <a:spcPts val="0"/>
              </a:spcAft>
              <a:buSzPts val="1800"/>
              <a:buChar char="○"/>
              <a:defRPr sz="2400" i="1"/>
            </a:lvl8pPr>
            <a:lvl9pPr marL="5486263" lvl="8" indent="-457189" algn="ctr" rtl="0">
              <a:spcBef>
                <a:spcPts val="0"/>
              </a:spcBef>
              <a:spcAft>
                <a:spcPts val="0"/>
              </a:spcAft>
              <a:buSzPts val="1800"/>
              <a:buChar char="■"/>
              <a:defRPr sz="2400" i="1"/>
            </a:lvl9pPr>
          </a:lstStyle>
          <a:p>
            <a:pPr lvl="0"/>
            <a:r>
              <a:rPr lang="en-US"/>
              <a:t>Click to edit Master text styles</a:t>
            </a:r>
          </a:p>
        </p:txBody>
      </p:sp>
      <p:sp>
        <p:nvSpPr>
          <p:cNvPr id="17" name="Google Shape;17;p4"/>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pic>
        <p:nvPicPr>
          <p:cNvPr id="18" name="Google Shape;18;p4"/>
          <p:cNvPicPr preferRelativeResize="0"/>
          <p:nvPr/>
        </p:nvPicPr>
        <p:blipFill>
          <a:blip r:embed="rId2">
            <a:alphaModFix/>
          </a:blip>
          <a:stretch>
            <a:fillRect/>
          </a:stretch>
        </p:blipFill>
        <p:spPr>
          <a:xfrm flipH="1">
            <a:off x="1615533" y="2859867"/>
            <a:ext cx="3576835" cy="3998100"/>
          </a:xfrm>
          <a:prstGeom prst="rect">
            <a:avLst/>
          </a:prstGeom>
          <a:noFill/>
          <a:ln>
            <a:noFill/>
          </a:ln>
        </p:spPr>
      </p:pic>
      <p:pic>
        <p:nvPicPr>
          <p:cNvPr id="19" name="Google Shape;19;p4"/>
          <p:cNvPicPr preferRelativeResize="0"/>
          <p:nvPr/>
        </p:nvPicPr>
        <p:blipFill rotWithShape="1">
          <a:blip r:embed="rId3">
            <a:alphaModFix/>
          </a:blip>
          <a:srcRect t="22910"/>
          <a:stretch/>
        </p:blipFill>
        <p:spPr>
          <a:xfrm>
            <a:off x="5021934" y="0"/>
            <a:ext cx="2051967" cy="1589133"/>
          </a:xfrm>
          <a:prstGeom prst="rect">
            <a:avLst/>
          </a:prstGeom>
          <a:noFill/>
          <a:ln>
            <a:noFill/>
          </a:ln>
        </p:spPr>
      </p:pic>
      <p:sp>
        <p:nvSpPr>
          <p:cNvPr id="20" name="Google Shape;20;p4"/>
          <p:cNvSpPr txBox="1"/>
          <p:nvPr/>
        </p:nvSpPr>
        <p:spPr>
          <a:xfrm>
            <a:off x="4791200" y="98511"/>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Caladea"/>
                <a:ea typeface="Caladea"/>
                <a:cs typeface="Caladea"/>
                <a:sym typeface="Caladea"/>
              </a:rPr>
              <a:t>“</a:t>
            </a:r>
            <a:endParaRPr sz="9600" dirty="0">
              <a:solidFill>
                <a:schemeClr val="dk1"/>
              </a:solidFill>
              <a:latin typeface="Caladea"/>
              <a:ea typeface="Caladea"/>
              <a:cs typeface="Caladea"/>
              <a:sym typeface="Caladea"/>
            </a:endParaRPr>
          </a:p>
        </p:txBody>
      </p:sp>
      <p:pic>
        <p:nvPicPr>
          <p:cNvPr id="21" name="Google Shape;21;p4"/>
          <p:cNvPicPr preferRelativeResize="0"/>
          <p:nvPr/>
        </p:nvPicPr>
        <p:blipFill>
          <a:blip r:embed="rId4">
            <a:alphaModFix/>
          </a:blip>
          <a:stretch>
            <a:fillRect/>
          </a:stretch>
        </p:blipFill>
        <p:spPr>
          <a:xfrm>
            <a:off x="8153900" y="3113767"/>
            <a:ext cx="1387933" cy="1323200"/>
          </a:xfrm>
          <a:prstGeom prst="rect">
            <a:avLst/>
          </a:prstGeom>
          <a:noFill/>
          <a:ln>
            <a:noFill/>
          </a:ln>
        </p:spPr>
      </p:pic>
    </p:spTree>
    <p:extLst>
      <p:ext uri="{BB962C8B-B14F-4D97-AF65-F5344CB8AC3E}">
        <p14:creationId xmlns:p14="http://schemas.microsoft.com/office/powerpoint/2010/main" val="128669448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994763127"/>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a:off x="886800" y="1310767"/>
            <a:ext cx="10418400" cy="46840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24" name="Google Shape;24;p5"/>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25" name="Google Shape;25;p5"/>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26" name="Google Shape;26;p5"/>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27" name="Google Shape;27;p5"/>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28" name="Google Shape;28;p5"/>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29" name="Google Shape;29;p5"/>
          <p:cNvPicPr preferRelativeResize="0"/>
          <p:nvPr/>
        </p:nvPicPr>
        <p:blipFill>
          <a:blip r:embed="rId7">
            <a:alphaModFix/>
          </a:blip>
          <a:stretch>
            <a:fillRect/>
          </a:stretch>
        </p:blipFill>
        <p:spPr>
          <a:xfrm>
            <a:off x="7919595" y="765148"/>
            <a:ext cx="1036811" cy="1030497"/>
          </a:xfrm>
          <a:prstGeom prst="rect">
            <a:avLst/>
          </a:prstGeom>
          <a:noFill/>
          <a:ln>
            <a:noFill/>
          </a:ln>
        </p:spPr>
      </p:pic>
      <p:sp>
        <p:nvSpPr>
          <p:cNvPr id="30" name="Google Shape;30;p5"/>
          <p:cNvSpPr txBox="1">
            <a:spLocks noGrp="1"/>
          </p:cNvSpPr>
          <p:nvPr>
            <p:ph type="title"/>
          </p:nvPr>
        </p:nvSpPr>
        <p:spPr>
          <a:xfrm>
            <a:off x="986800" y="0"/>
            <a:ext cx="10218400" cy="1098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31" name="Google Shape;31;p5"/>
          <p:cNvSpPr txBox="1">
            <a:spLocks noGrp="1"/>
          </p:cNvSpPr>
          <p:nvPr>
            <p:ph type="body" idx="1"/>
          </p:nvPr>
        </p:nvSpPr>
        <p:spPr>
          <a:xfrm>
            <a:off x="1407200" y="1831167"/>
            <a:ext cx="9377600" cy="36432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n-US"/>
              <a:t>Click to edit Master text styles</a:t>
            </a:r>
          </a:p>
        </p:txBody>
      </p:sp>
      <p:sp>
        <p:nvSpPr>
          <p:cNvPr id="32" name="Google Shape;32;p5"/>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825922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
        <p:cNvGrpSpPr/>
        <p:nvPr/>
      </p:nvGrpSpPr>
      <p:grpSpPr>
        <a:xfrm>
          <a:off x="0" y="0"/>
          <a:ext cx="0" cy="0"/>
          <a:chOff x="0" y="0"/>
          <a:chExt cx="0" cy="0"/>
        </a:xfrm>
      </p:grpSpPr>
      <p:sp>
        <p:nvSpPr>
          <p:cNvPr id="34" name="Google Shape;34;p6"/>
          <p:cNvSpPr/>
          <p:nvPr/>
        </p:nvSpPr>
        <p:spPr>
          <a:xfrm>
            <a:off x="886800" y="1310767"/>
            <a:ext cx="10418400" cy="46840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35" name="Google Shape;35;p6"/>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36" name="Google Shape;36;p6"/>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37" name="Google Shape;37;p6"/>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38" name="Google Shape;38;p6"/>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39" name="Google Shape;39;p6"/>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40" name="Google Shape;40;p6"/>
          <p:cNvPicPr preferRelativeResize="0"/>
          <p:nvPr/>
        </p:nvPicPr>
        <p:blipFill>
          <a:blip r:embed="rId7">
            <a:alphaModFix/>
          </a:blip>
          <a:stretch>
            <a:fillRect/>
          </a:stretch>
        </p:blipFill>
        <p:spPr>
          <a:xfrm>
            <a:off x="7919595" y="765148"/>
            <a:ext cx="1036811" cy="1030497"/>
          </a:xfrm>
          <a:prstGeom prst="rect">
            <a:avLst/>
          </a:prstGeom>
          <a:noFill/>
          <a:ln>
            <a:noFill/>
          </a:ln>
        </p:spPr>
      </p:pic>
      <p:sp>
        <p:nvSpPr>
          <p:cNvPr id="41" name="Google Shape;41;p6"/>
          <p:cNvSpPr txBox="1">
            <a:spLocks noGrp="1"/>
          </p:cNvSpPr>
          <p:nvPr>
            <p:ph type="title"/>
          </p:nvPr>
        </p:nvSpPr>
        <p:spPr>
          <a:xfrm>
            <a:off x="986800" y="0"/>
            <a:ext cx="10218400" cy="1098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42" name="Google Shape;42;p6"/>
          <p:cNvSpPr txBox="1">
            <a:spLocks noGrp="1"/>
          </p:cNvSpPr>
          <p:nvPr>
            <p:ph type="body" idx="1"/>
          </p:nvPr>
        </p:nvSpPr>
        <p:spPr>
          <a:xfrm>
            <a:off x="1407200" y="1831167"/>
            <a:ext cx="4381600" cy="3643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𖦹"/>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Click to edit Master text styles</a:t>
            </a:r>
          </a:p>
        </p:txBody>
      </p:sp>
      <p:sp>
        <p:nvSpPr>
          <p:cNvPr id="43" name="Google Shape;43;p6"/>
          <p:cNvSpPr txBox="1">
            <a:spLocks noGrp="1"/>
          </p:cNvSpPr>
          <p:nvPr>
            <p:ph type="body" idx="2"/>
          </p:nvPr>
        </p:nvSpPr>
        <p:spPr>
          <a:xfrm>
            <a:off x="6403304" y="1831167"/>
            <a:ext cx="4381600" cy="3643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𖦹"/>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Click to edit Master text styles</a:t>
            </a:r>
          </a:p>
        </p:txBody>
      </p:sp>
      <p:sp>
        <p:nvSpPr>
          <p:cNvPr id="44" name="Google Shape;44;p6"/>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624572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5"/>
        <p:cNvGrpSpPr/>
        <p:nvPr/>
      </p:nvGrpSpPr>
      <p:grpSpPr>
        <a:xfrm>
          <a:off x="0" y="0"/>
          <a:ext cx="0" cy="0"/>
          <a:chOff x="0" y="0"/>
          <a:chExt cx="0" cy="0"/>
        </a:xfrm>
      </p:grpSpPr>
      <p:sp>
        <p:nvSpPr>
          <p:cNvPr id="46" name="Google Shape;46;p7"/>
          <p:cNvSpPr/>
          <p:nvPr/>
        </p:nvSpPr>
        <p:spPr>
          <a:xfrm>
            <a:off x="886800" y="1310767"/>
            <a:ext cx="10418400" cy="46840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47" name="Google Shape;47;p7"/>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48" name="Google Shape;48;p7"/>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49" name="Google Shape;49;p7"/>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50" name="Google Shape;50;p7"/>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51" name="Google Shape;51;p7"/>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52" name="Google Shape;52;p7"/>
          <p:cNvPicPr preferRelativeResize="0"/>
          <p:nvPr/>
        </p:nvPicPr>
        <p:blipFill>
          <a:blip r:embed="rId7">
            <a:alphaModFix/>
          </a:blip>
          <a:stretch>
            <a:fillRect/>
          </a:stretch>
        </p:blipFill>
        <p:spPr>
          <a:xfrm>
            <a:off x="7919595" y="765148"/>
            <a:ext cx="1036811" cy="1030497"/>
          </a:xfrm>
          <a:prstGeom prst="rect">
            <a:avLst/>
          </a:prstGeom>
          <a:noFill/>
          <a:ln>
            <a:noFill/>
          </a:ln>
        </p:spPr>
      </p:pic>
      <p:sp>
        <p:nvSpPr>
          <p:cNvPr id="53" name="Google Shape;53;p7"/>
          <p:cNvSpPr txBox="1">
            <a:spLocks noGrp="1"/>
          </p:cNvSpPr>
          <p:nvPr>
            <p:ph type="title"/>
          </p:nvPr>
        </p:nvSpPr>
        <p:spPr>
          <a:xfrm>
            <a:off x="986800" y="0"/>
            <a:ext cx="10218400" cy="1098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54" name="Google Shape;54;p7"/>
          <p:cNvSpPr txBox="1">
            <a:spLocks noGrp="1"/>
          </p:cNvSpPr>
          <p:nvPr>
            <p:ph type="body" idx="1"/>
          </p:nvPr>
        </p:nvSpPr>
        <p:spPr>
          <a:xfrm>
            <a:off x="1407200" y="1831167"/>
            <a:ext cx="2921200" cy="3626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𖦹"/>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a:t>Click to edit Master text styles</a:t>
            </a:r>
          </a:p>
        </p:txBody>
      </p:sp>
      <p:sp>
        <p:nvSpPr>
          <p:cNvPr id="55" name="Google Shape;55;p7"/>
          <p:cNvSpPr txBox="1">
            <a:spLocks noGrp="1"/>
          </p:cNvSpPr>
          <p:nvPr>
            <p:ph type="body" idx="2"/>
          </p:nvPr>
        </p:nvSpPr>
        <p:spPr>
          <a:xfrm>
            <a:off x="4635333" y="1831167"/>
            <a:ext cx="2921200" cy="3626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𖦹"/>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a:t>Click to edit Master text styles</a:t>
            </a:r>
          </a:p>
        </p:txBody>
      </p:sp>
      <p:sp>
        <p:nvSpPr>
          <p:cNvPr id="56" name="Google Shape;56;p7"/>
          <p:cNvSpPr txBox="1">
            <a:spLocks noGrp="1"/>
          </p:cNvSpPr>
          <p:nvPr>
            <p:ph type="body" idx="3"/>
          </p:nvPr>
        </p:nvSpPr>
        <p:spPr>
          <a:xfrm>
            <a:off x="7863468" y="1831167"/>
            <a:ext cx="2921200" cy="3626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𖦹"/>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a:t>Click to edit Master text styles</a:t>
            </a:r>
          </a:p>
        </p:txBody>
      </p:sp>
      <p:sp>
        <p:nvSpPr>
          <p:cNvPr id="57" name="Google Shape;57;p7"/>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8489827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p:nvPr/>
        </p:nvSpPr>
        <p:spPr>
          <a:xfrm>
            <a:off x="886800" y="1310767"/>
            <a:ext cx="10418400" cy="46840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60" name="Google Shape;60;p8"/>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61" name="Google Shape;61;p8"/>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62" name="Google Shape;62;p8"/>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63" name="Google Shape;63;p8"/>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64" name="Google Shape;64;p8"/>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65" name="Google Shape;65;p8"/>
          <p:cNvPicPr preferRelativeResize="0"/>
          <p:nvPr/>
        </p:nvPicPr>
        <p:blipFill>
          <a:blip r:embed="rId7">
            <a:alphaModFix/>
          </a:blip>
          <a:stretch>
            <a:fillRect/>
          </a:stretch>
        </p:blipFill>
        <p:spPr>
          <a:xfrm>
            <a:off x="7919595" y="765148"/>
            <a:ext cx="1036811" cy="1030497"/>
          </a:xfrm>
          <a:prstGeom prst="rect">
            <a:avLst/>
          </a:prstGeom>
          <a:noFill/>
          <a:ln>
            <a:noFill/>
          </a:ln>
        </p:spPr>
      </p:pic>
      <p:sp>
        <p:nvSpPr>
          <p:cNvPr id="66" name="Google Shape;66;p8"/>
          <p:cNvSpPr txBox="1">
            <a:spLocks noGrp="1"/>
          </p:cNvSpPr>
          <p:nvPr>
            <p:ph type="title"/>
          </p:nvPr>
        </p:nvSpPr>
        <p:spPr>
          <a:xfrm>
            <a:off x="986800" y="0"/>
            <a:ext cx="10218400" cy="1098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67" name="Google Shape;67;p8"/>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79325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9"/>
          <p:cNvSpPr/>
          <p:nvPr/>
        </p:nvSpPr>
        <p:spPr>
          <a:xfrm>
            <a:off x="886800" y="877200"/>
            <a:ext cx="10418400" cy="5117600"/>
          </a:xfrm>
          <a:prstGeom prst="rect">
            <a:avLst/>
          </a:prstGeom>
          <a:gradFill>
            <a:gsLst>
              <a:gs pos="0">
                <a:srgbClr val="FFFFFF">
                  <a:alpha val="74509"/>
                </a:srgbClr>
              </a:gs>
              <a:gs pos="50000">
                <a:schemeClr val="lt1"/>
              </a:gs>
              <a:gs pos="100000">
                <a:schemeClr val="l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70" name="Google Shape;70;p9"/>
          <p:cNvPicPr preferRelativeResize="0"/>
          <p:nvPr/>
        </p:nvPicPr>
        <p:blipFill>
          <a:blip r:embed="rId2">
            <a:alphaModFix/>
          </a:blip>
          <a:stretch>
            <a:fillRect/>
          </a:stretch>
        </p:blipFill>
        <p:spPr>
          <a:xfrm>
            <a:off x="-1" y="4407234"/>
            <a:ext cx="1966133" cy="2461633"/>
          </a:xfrm>
          <a:prstGeom prst="rect">
            <a:avLst/>
          </a:prstGeom>
          <a:noFill/>
          <a:ln>
            <a:noFill/>
          </a:ln>
        </p:spPr>
      </p:pic>
      <p:pic>
        <p:nvPicPr>
          <p:cNvPr id="71" name="Google Shape;71;p9"/>
          <p:cNvPicPr preferRelativeResize="0"/>
          <p:nvPr/>
        </p:nvPicPr>
        <p:blipFill>
          <a:blip r:embed="rId3">
            <a:alphaModFix/>
          </a:blip>
          <a:stretch>
            <a:fillRect/>
          </a:stretch>
        </p:blipFill>
        <p:spPr>
          <a:xfrm>
            <a:off x="9706067" y="4510567"/>
            <a:ext cx="2485933" cy="2347400"/>
          </a:xfrm>
          <a:prstGeom prst="rect">
            <a:avLst/>
          </a:prstGeom>
          <a:noFill/>
          <a:ln>
            <a:noFill/>
          </a:ln>
        </p:spPr>
      </p:pic>
      <p:pic>
        <p:nvPicPr>
          <p:cNvPr id="72" name="Google Shape;72;p9"/>
          <p:cNvPicPr preferRelativeResize="0"/>
          <p:nvPr/>
        </p:nvPicPr>
        <p:blipFill>
          <a:blip r:embed="rId4">
            <a:alphaModFix/>
          </a:blip>
          <a:stretch>
            <a:fillRect/>
          </a:stretch>
        </p:blipFill>
        <p:spPr>
          <a:xfrm>
            <a:off x="3531706" y="170076"/>
            <a:ext cx="714388" cy="758648"/>
          </a:xfrm>
          <a:prstGeom prst="rect">
            <a:avLst/>
          </a:prstGeom>
          <a:noFill/>
          <a:ln>
            <a:noFill/>
          </a:ln>
        </p:spPr>
      </p:pic>
      <p:pic>
        <p:nvPicPr>
          <p:cNvPr id="73" name="Google Shape;73;p9"/>
          <p:cNvPicPr preferRelativeResize="0"/>
          <p:nvPr/>
        </p:nvPicPr>
        <p:blipFill>
          <a:blip r:embed="rId5">
            <a:alphaModFix/>
          </a:blip>
          <a:stretch>
            <a:fillRect/>
          </a:stretch>
        </p:blipFill>
        <p:spPr>
          <a:xfrm>
            <a:off x="10619063" y="4073543"/>
            <a:ext cx="1378200" cy="1384533"/>
          </a:xfrm>
          <a:prstGeom prst="rect">
            <a:avLst/>
          </a:prstGeom>
          <a:noFill/>
          <a:ln>
            <a:noFill/>
          </a:ln>
        </p:spPr>
      </p:pic>
      <p:pic>
        <p:nvPicPr>
          <p:cNvPr id="74" name="Google Shape;74;p9"/>
          <p:cNvPicPr preferRelativeResize="0"/>
          <p:nvPr/>
        </p:nvPicPr>
        <p:blipFill>
          <a:blip r:embed="rId6">
            <a:alphaModFix/>
          </a:blip>
          <a:stretch>
            <a:fillRect/>
          </a:stretch>
        </p:blipFill>
        <p:spPr>
          <a:xfrm>
            <a:off x="112759" y="4338403"/>
            <a:ext cx="1220149" cy="1163261"/>
          </a:xfrm>
          <a:prstGeom prst="rect">
            <a:avLst/>
          </a:prstGeom>
          <a:noFill/>
          <a:ln>
            <a:noFill/>
          </a:ln>
        </p:spPr>
      </p:pic>
      <p:pic>
        <p:nvPicPr>
          <p:cNvPr id="75" name="Google Shape;75;p9"/>
          <p:cNvPicPr preferRelativeResize="0"/>
          <p:nvPr/>
        </p:nvPicPr>
        <p:blipFill>
          <a:blip r:embed="rId7">
            <a:alphaModFix/>
          </a:blip>
          <a:stretch>
            <a:fillRect/>
          </a:stretch>
        </p:blipFill>
        <p:spPr>
          <a:xfrm>
            <a:off x="7919595" y="278014"/>
            <a:ext cx="1036811" cy="1030497"/>
          </a:xfrm>
          <a:prstGeom prst="rect">
            <a:avLst/>
          </a:prstGeom>
          <a:noFill/>
          <a:ln>
            <a:noFill/>
          </a:ln>
        </p:spPr>
      </p:pic>
      <p:sp>
        <p:nvSpPr>
          <p:cNvPr id="76" name="Google Shape;76;p9"/>
          <p:cNvSpPr txBox="1">
            <a:spLocks noGrp="1"/>
          </p:cNvSpPr>
          <p:nvPr>
            <p:ph type="body" idx="1"/>
          </p:nvPr>
        </p:nvSpPr>
        <p:spPr>
          <a:xfrm>
            <a:off x="1140400" y="5367067"/>
            <a:ext cx="9911200" cy="627600"/>
          </a:xfrm>
          <a:prstGeom prst="rect">
            <a:avLst/>
          </a:prstGeom>
        </p:spPr>
        <p:txBody>
          <a:bodyPr spcFirstLastPara="1" wrap="square" lIns="0" tIns="0" rIns="0" bIns="0" anchor="t" anchorCtr="0">
            <a:noAutofit/>
          </a:bodyPr>
          <a:lstStyle>
            <a:lvl1pPr marL="609585" lvl="0" indent="-304792" algn="ctr" rtl="0">
              <a:spcBef>
                <a:spcPts val="0"/>
              </a:spcBef>
              <a:spcAft>
                <a:spcPts val="0"/>
              </a:spcAft>
              <a:buSzPts val="1600"/>
              <a:buNone/>
              <a:defRPr sz="2133"/>
            </a:lvl1pPr>
          </a:lstStyle>
          <a:p>
            <a:pPr lvl="0"/>
            <a:r>
              <a:rPr lang="en-US"/>
              <a:t>Click to edit Master text styles</a:t>
            </a:r>
          </a:p>
        </p:txBody>
      </p:sp>
      <p:sp>
        <p:nvSpPr>
          <p:cNvPr id="77" name="Google Shape;77;p9"/>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23860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0"/>
          <p:cNvSpPr txBox="1">
            <a:spLocks noGrp="1"/>
          </p:cNvSpPr>
          <p:nvPr>
            <p:ph type="sldNum" idx="12"/>
          </p:nvPr>
        </p:nvSpPr>
        <p:spPr>
          <a:xfrm>
            <a:off x="5730200" y="5994767"/>
            <a:ext cx="731600" cy="86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9B51A1E-902D-48AF-9020-955120F399B6}" type="slidenum">
              <a:rPr lang="en-US" noProof="0" smtClean="0"/>
              <a:pPr/>
              <a:t>‹#›</a:t>
            </a:fld>
            <a:endParaRPr lang="en-US" noProof="0" dirty="0"/>
          </a:p>
        </p:txBody>
      </p:sp>
      <p:sp>
        <p:nvSpPr>
          <p:cNvPr id="2" name="Freeform: Shape 1">
            <a:extLst>
              <a:ext uri="{FF2B5EF4-FFF2-40B4-BE49-F238E27FC236}">
                <a16:creationId xmlns:a16="http://schemas.microsoft.com/office/drawing/2014/main" id="{607BDF8B-E386-6121-31AC-808F4BE452DA}"/>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Freeform: Shape 2">
            <a:extLst>
              <a:ext uri="{FF2B5EF4-FFF2-40B4-BE49-F238E27FC236}">
                <a16:creationId xmlns:a16="http://schemas.microsoft.com/office/drawing/2014/main" id="{79F2BF02-4D60-073C-6EA1-298B8D5727DE}"/>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reeform: Shape 3">
            <a:extLst>
              <a:ext uri="{FF2B5EF4-FFF2-40B4-BE49-F238E27FC236}">
                <a16:creationId xmlns:a16="http://schemas.microsoft.com/office/drawing/2014/main" id="{C09F50B7-7C3F-B86C-6628-166F0922B61C}"/>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reeform: Shape 4">
            <a:extLst>
              <a:ext uri="{FF2B5EF4-FFF2-40B4-BE49-F238E27FC236}">
                <a16:creationId xmlns:a16="http://schemas.microsoft.com/office/drawing/2014/main" id="{1772129C-520B-8798-D3EB-D8D8E234B6FA}"/>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CBC901E8-F87B-64EF-B9E0-7A18E9C2C51D}"/>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03895B5A-B501-085F-089E-A1175C66CF1F}"/>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C60B6427-CA0A-2D44-56C8-2D30A4F7C8C3}"/>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AF236C5-81F5-9AD5-A09D-40AF2273A686}"/>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91472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6800" y="0"/>
            <a:ext cx="10218400" cy="1098800"/>
          </a:xfrm>
          <a:prstGeom prst="rect">
            <a:avLst/>
          </a:prstGeom>
          <a:noFill/>
          <a:ln>
            <a:noFill/>
          </a:ln>
          <a:effectLst>
            <a:outerShdw blurRad="57150" dist="19050" dir="5400000" algn="bl" rotWithShape="0">
              <a:schemeClr val="dk1">
                <a:alpha val="72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1pPr>
            <a:lvl2pPr lvl="1"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2pPr>
            <a:lvl3pPr lvl="2"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3pPr>
            <a:lvl4pPr lvl="3"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4pPr>
            <a:lvl5pPr lvl="4"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5pPr>
            <a:lvl6pPr lvl="5"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6pPr>
            <a:lvl7pPr lvl="6"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7pPr>
            <a:lvl8pPr lvl="7"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8pPr>
            <a:lvl9pPr lvl="8" algn="ctr" rtl="0">
              <a:lnSpc>
                <a:spcPct val="90000"/>
              </a:lnSpc>
              <a:spcBef>
                <a:spcPts val="0"/>
              </a:spcBef>
              <a:spcAft>
                <a:spcPts val="0"/>
              </a:spcAft>
              <a:buClr>
                <a:schemeClr val="lt1"/>
              </a:buClr>
              <a:buSzPts val="2000"/>
              <a:buFont typeface="Cormorant Unicase SemiBold"/>
              <a:buNone/>
              <a:defRPr sz="2000">
                <a:solidFill>
                  <a:schemeClr val="lt1"/>
                </a:solidFill>
                <a:latin typeface="Cormorant Unicase SemiBold"/>
                <a:ea typeface="Cormorant Unicase SemiBold"/>
                <a:cs typeface="Cormorant Unicase SemiBold"/>
                <a:sym typeface="Cormorant Unicase SemiBold"/>
              </a:defRPr>
            </a:lvl9pPr>
          </a:lstStyle>
          <a:p>
            <a:endParaRPr/>
          </a:p>
        </p:txBody>
      </p:sp>
      <p:sp>
        <p:nvSpPr>
          <p:cNvPr id="7" name="Google Shape;7;p1"/>
          <p:cNvSpPr txBox="1">
            <a:spLocks noGrp="1"/>
          </p:cNvSpPr>
          <p:nvPr>
            <p:ph type="body" idx="1"/>
          </p:nvPr>
        </p:nvSpPr>
        <p:spPr>
          <a:xfrm>
            <a:off x="1407200" y="1831167"/>
            <a:ext cx="9377600" cy="3643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Caladea"/>
              <a:buChar char="𖦹"/>
              <a:defRPr sz="2400">
                <a:solidFill>
                  <a:schemeClr val="dk1"/>
                </a:solidFill>
                <a:latin typeface="Caladea"/>
                <a:ea typeface="Caladea"/>
                <a:cs typeface="Caladea"/>
                <a:sym typeface="Caladea"/>
              </a:defRPr>
            </a:lvl1pPr>
            <a:lvl2pPr marL="914400" lvl="1" indent="-381000" rtl="0">
              <a:lnSpc>
                <a:spcPct val="115000"/>
              </a:lnSpc>
              <a:spcBef>
                <a:spcPts val="0"/>
              </a:spcBef>
              <a:spcAft>
                <a:spcPts val="0"/>
              </a:spcAft>
              <a:buClr>
                <a:schemeClr val="accent3"/>
              </a:buClr>
              <a:buSzPts val="2400"/>
              <a:buFont typeface="Caladea"/>
              <a:buChar char="○"/>
              <a:defRPr sz="2400">
                <a:solidFill>
                  <a:schemeClr val="dk1"/>
                </a:solidFill>
                <a:latin typeface="Caladea"/>
                <a:ea typeface="Caladea"/>
                <a:cs typeface="Caladea"/>
                <a:sym typeface="Caladea"/>
              </a:defRPr>
            </a:lvl2pPr>
            <a:lvl3pPr marL="1371600" lvl="2" indent="-381000" rtl="0">
              <a:lnSpc>
                <a:spcPct val="115000"/>
              </a:lnSpc>
              <a:spcBef>
                <a:spcPts val="0"/>
              </a:spcBef>
              <a:spcAft>
                <a:spcPts val="0"/>
              </a:spcAft>
              <a:buClr>
                <a:schemeClr val="accent6"/>
              </a:buClr>
              <a:buSzPts val="2400"/>
              <a:buFont typeface="Caladea"/>
              <a:buChar char="■"/>
              <a:defRPr sz="2400">
                <a:solidFill>
                  <a:schemeClr val="dk1"/>
                </a:solidFill>
                <a:latin typeface="Caladea"/>
                <a:ea typeface="Caladea"/>
                <a:cs typeface="Caladea"/>
                <a:sym typeface="Caladea"/>
              </a:defRPr>
            </a:lvl3pPr>
            <a:lvl4pPr marL="1828800" lvl="3"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4pPr>
            <a:lvl5pPr marL="2286000" lvl="4"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5pPr>
            <a:lvl6pPr marL="2743200" lvl="5"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6pPr>
            <a:lvl7pPr marL="3200400" lvl="6"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7pPr>
            <a:lvl8pPr marL="3657600" lvl="7"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8pPr>
            <a:lvl9pPr marL="4114800" lvl="8" indent="-381000" rtl="0">
              <a:lnSpc>
                <a:spcPct val="115000"/>
              </a:lnSpc>
              <a:spcBef>
                <a:spcPts val="0"/>
              </a:spcBef>
              <a:spcAft>
                <a:spcPts val="0"/>
              </a:spcAft>
              <a:buClr>
                <a:schemeClr val="dk1"/>
              </a:buClr>
              <a:buSzPts val="2400"/>
              <a:buFont typeface="Caladea"/>
              <a:buChar char="■"/>
              <a:defRPr sz="2400">
                <a:solidFill>
                  <a:schemeClr val="dk1"/>
                </a:solidFill>
                <a:latin typeface="Caladea"/>
                <a:ea typeface="Caladea"/>
                <a:cs typeface="Caladea"/>
                <a:sym typeface="Caladea"/>
              </a:defRPr>
            </a:lvl9pPr>
          </a:lstStyle>
          <a:p>
            <a:endParaRPr/>
          </a:p>
        </p:txBody>
      </p:sp>
      <p:sp>
        <p:nvSpPr>
          <p:cNvPr id="8" name="Google Shape;8;p1"/>
          <p:cNvSpPr txBox="1">
            <a:spLocks noGrp="1"/>
          </p:cNvSpPr>
          <p:nvPr>
            <p:ph type="sldNum" idx="12"/>
          </p:nvPr>
        </p:nvSpPr>
        <p:spPr>
          <a:xfrm>
            <a:off x="5730200" y="5994767"/>
            <a:ext cx="731600" cy="863200"/>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ctr" anchorCtr="0">
            <a:noAutofit/>
          </a:bodyPr>
          <a:lstStyle>
            <a:lvl1pPr lvl="0" algn="ctr" rtl="0">
              <a:buNone/>
              <a:defRPr sz="1733">
                <a:solidFill>
                  <a:schemeClr val="lt1"/>
                </a:solidFill>
                <a:latin typeface="Cormorant Unicase SemiBold"/>
                <a:ea typeface="Cormorant Unicase SemiBold"/>
                <a:cs typeface="Cormorant Unicase SemiBold"/>
                <a:sym typeface="Cormorant Unicase SemiBold"/>
              </a:defRPr>
            </a:lvl1pPr>
            <a:lvl2pPr lvl="1" algn="ctr" rtl="0">
              <a:buNone/>
              <a:defRPr sz="1733">
                <a:solidFill>
                  <a:schemeClr val="lt1"/>
                </a:solidFill>
                <a:latin typeface="Cormorant Unicase SemiBold"/>
                <a:ea typeface="Cormorant Unicase SemiBold"/>
                <a:cs typeface="Cormorant Unicase SemiBold"/>
                <a:sym typeface="Cormorant Unicase SemiBold"/>
              </a:defRPr>
            </a:lvl2pPr>
            <a:lvl3pPr lvl="2" algn="ctr" rtl="0">
              <a:buNone/>
              <a:defRPr sz="1733">
                <a:solidFill>
                  <a:schemeClr val="lt1"/>
                </a:solidFill>
                <a:latin typeface="Cormorant Unicase SemiBold"/>
                <a:ea typeface="Cormorant Unicase SemiBold"/>
                <a:cs typeface="Cormorant Unicase SemiBold"/>
                <a:sym typeface="Cormorant Unicase SemiBold"/>
              </a:defRPr>
            </a:lvl3pPr>
            <a:lvl4pPr lvl="3" algn="ctr" rtl="0">
              <a:buNone/>
              <a:defRPr sz="1733">
                <a:solidFill>
                  <a:schemeClr val="lt1"/>
                </a:solidFill>
                <a:latin typeface="Cormorant Unicase SemiBold"/>
                <a:ea typeface="Cormorant Unicase SemiBold"/>
                <a:cs typeface="Cormorant Unicase SemiBold"/>
                <a:sym typeface="Cormorant Unicase SemiBold"/>
              </a:defRPr>
            </a:lvl4pPr>
            <a:lvl5pPr lvl="4" algn="ctr" rtl="0">
              <a:buNone/>
              <a:defRPr sz="1733">
                <a:solidFill>
                  <a:schemeClr val="lt1"/>
                </a:solidFill>
                <a:latin typeface="Cormorant Unicase SemiBold"/>
                <a:ea typeface="Cormorant Unicase SemiBold"/>
                <a:cs typeface="Cormorant Unicase SemiBold"/>
                <a:sym typeface="Cormorant Unicase SemiBold"/>
              </a:defRPr>
            </a:lvl5pPr>
            <a:lvl6pPr lvl="5" algn="ctr" rtl="0">
              <a:buNone/>
              <a:defRPr sz="1733">
                <a:solidFill>
                  <a:schemeClr val="lt1"/>
                </a:solidFill>
                <a:latin typeface="Cormorant Unicase SemiBold"/>
                <a:ea typeface="Cormorant Unicase SemiBold"/>
                <a:cs typeface="Cormorant Unicase SemiBold"/>
                <a:sym typeface="Cormorant Unicase SemiBold"/>
              </a:defRPr>
            </a:lvl6pPr>
            <a:lvl7pPr lvl="6" algn="ctr" rtl="0">
              <a:buNone/>
              <a:defRPr sz="1733">
                <a:solidFill>
                  <a:schemeClr val="lt1"/>
                </a:solidFill>
                <a:latin typeface="Cormorant Unicase SemiBold"/>
                <a:ea typeface="Cormorant Unicase SemiBold"/>
                <a:cs typeface="Cormorant Unicase SemiBold"/>
                <a:sym typeface="Cormorant Unicase SemiBold"/>
              </a:defRPr>
            </a:lvl7pPr>
            <a:lvl8pPr lvl="7" algn="ctr" rtl="0">
              <a:buNone/>
              <a:defRPr sz="1733">
                <a:solidFill>
                  <a:schemeClr val="lt1"/>
                </a:solidFill>
                <a:latin typeface="Cormorant Unicase SemiBold"/>
                <a:ea typeface="Cormorant Unicase SemiBold"/>
                <a:cs typeface="Cormorant Unicase SemiBold"/>
                <a:sym typeface="Cormorant Unicase SemiBold"/>
              </a:defRPr>
            </a:lvl8pPr>
            <a:lvl9pPr lvl="8" algn="ctr" rtl="0">
              <a:buNone/>
              <a:defRPr sz="1733">
                <a:solidFill>
                  <a:schemeClr val="lt1"/>
                </a:solidFill>
                <a:latin typeface="Cormorant Unicase SemiBold"/>
                <a:ea typeface="Cormorant Unicase SemiBold"/>
                <a:cs typeface="Cormorant Unicase SemiBold"/>
                <a:sym typeface="Cormorant Unicase SemiBold"/>
              </a:defRPr>
            </a:lvl9pPr>
          </a:lstStyle>
          <a:p>
            <a:fld id="{19B51A1E-902D-48AF-9020-955120F399B6}" type="slidenum">
              <a:rPr lang="en-US" noProof="0" smtClean="0"/>
              <a:pPr/>
              <a:t>‹#›</a:t>
            </a:fld>
            <a:endParaRPr lang="en-US" noProof="0" dirty="0"/>
          </a:p>
        </p:txBody>
      </p:sp>
      <p:sp>
        <p:nvSpPr>
          <p:cNvPr id="2" name="Octagon 1">
            <a:extLst>
              <a:ext uri="{FF2B5EF4-FFF2-40B4-BE49-F238E27FC236}">
                <a16:creationId xmlns:a16="http://schemas.microsoft.com/office/drawing/2014/main" id="{B19935EA-9A9A-B996-5F17-4DE4BB28388A}"/>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E6B50D2E-CED6-86DF-B5BA-CDF91631DD6B}"/>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4" name="Oval 3">
            <a:extLst>
              <a:ext uri="{FF2B5EF4-FFF2-40B4-BE49-F238E27FC236}">
                <a16:creationId xmlns:a16="http://schemas.microsoft.com/office/drawing/2014/main" id="{29E735D0-ADED-3BEF-0C48-412355A3DC74}"/>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TextBox 4">
            <a:extLst>
              <a:ext uri="{FF2B5EF4-FFF2-40B4-BE49-F238E27FC236}">
                <a16:creationId xmlns:a16="http://schemas.microsoft.com/office/drawing/2014/main" id="{DB46D139-EEB6-FD80-E1F2-6923E03581DF}"/>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9" name="Oval 8">
            <a:extLst>
              <a:ext uri="{FF2B5EF4-FFF2-40B4-BE49-F238E27FC236}">
                <a16:creationId xmlns:a16="http://schemas.microsoft.com/office/drawing/2014/main" id="{5AAA9990-8C16-9A3B-2353-59DE3AB8771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Rectangle 9">
            <a:extLst>
              <a:ext uri="{FF2B5EF4-FFF2-40B4-BE49-F238E27FC236}">
                <a16:creationId xmlns:a16="http://schemas.microsoft.com/office/drawing/2014/main" id="{481D99AD-FC9C-602A-3ED8-684E3071C3FA}"/>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D89694E-BD95-708A-9368-9DD13C8C0356}"/>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17F222FB-8CC6-F600-6659-8BDB5D9159F5}"/>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91D6B668-DFE6-447E-D34B-9FAEC779535F}"/>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56871420"/>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663" r:id="rId14"/>
    <p:sldLayoutId id="2147483664" r:id="rId15"/>
    <p:sldLayoutId id="2147483652" r:id="rId16"/>
    <p:sldLayoutId id="2147483656" r:id="rId17"/>
    <p:sldLayoutId id="2147483657" r:id="rId18"/>
    <p:sldLayoutId id="2147483685" r:id="rId19"/>
    <p:sldLayoutId id="2147483684" r:id="rId20"/>
    <p:sldLayoutId id="2147483683" r:id="rId21"/>
    <p:sldLayoutId id="2147483668" r:id="rId22"/>
    <p:sldLayoutId id="2147483682" r:id="rId23"/>
    <p:sldLayoutId id="2147483670" r:id="rId24"/>
    <p:sldLayoutId id="2147483653" r:id="rId25"/>
    <p:sldLayoutId id="2147483673" r:id="rId26"/>
    <p:sldLayoutId id="2147483674" r:id="rId27"/>
    <p:sldLayoutId id="2147483676" r:id="rId28"/>
    <p:sldLayoutId id="2147483677" r:id="rId29"/>
    <p:sldLayoutId id="2147483654" r:id="rId30"/>
    <p:sldLayoutId id="2147483660" r:id="rId31"/>
    <p:sldLayoutId id="2147483661" r:id="rId32"/>
    <p:sldLayoutId id="2147483678" r:id="rId33"/>
    <p:sldLayoutId id="2147483686" r:id="rId34"/>
    <p:sldLayoutId id="2147483687" r:id="rId35"/>
    <p:sldLayoutId id="2147483689" r:id="rId36"/>
    <p:sldLayoutId id="2147483690" r:id="rId37"/>
    <p:sldLayoutId id="2147483688" r:id="rId38"/>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3.xml"/><Relationship Id="rId4" Type="http://schemas.openxmlformats.org/officeDocument/2006/relationships/image" Target="../media/image4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media/image55.jp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13.xml"/><Relationship Id="rId4" Type="http://schemas.openxmlformats.org/officeDocument/2006/relationships/image" Target="../media/image70.jpg"/></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Extraction%20of%20Phytoconstituents.pptx"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Placeholder 19" descr="Arial view of open farm land">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38" r="38"/>
          <a:stretch>
            <a:fillRect/>
          </a:stretch>
        </p:blipFill>
        <p:spPr>
          <a:xfrm>
            <a:off x="86715" y="110464"/>
            <a:ext cx="12018572" cy="6684572"/>
          </a:xfr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2160814" y="1260742"/>
            <a:ext cx="6840000" cy="2387600"/>
          </a:xfrm>
        </p:spPr>
        <p:txBody>
          <a:bodyPr/>
          <a:lstStyle/>
          <a:p>
            <a:pPr algn="ctr"/>
            <a:r>
              <a:rPr lang="en-US" dirty="0"/>
              <a:t> Phytochemistry</a:t>
            </a:r>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131786" y="3686714"/>
            <a:ext cx="6840000" cy="936000"/>
          </a:xfrm>
        </p:spPr>
        <p:txBody>
          <a:bodyPr/>
          <a:lstStyle/>
          <a:p>
            <a:pPr algn="ctr"/>
            <a:r>
              <a:rPr lang="en-US" dirty="0"/>
              <a:t>Tejas Karandikar</a:t>
            </a: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41DD5B3-8651-4B9B-A7E5-6560B2FD9D31}"/>
              </a:ext>
            </a:extLst>
          </p:cNvPr>
          <p:cNvSpPr>
            <a:spLocks noGrp="1"/>
          </p:cNvSpPr>
          <p:nvPr>
            <p:ph idx="1"/>
          </p:nvPr>
        </p:nvSpPr>
        <p:spPr/>
        <p:txBody>
          <a:bodyPr/>
          <a:lstStyle/>
          <a:p>
            <a:r>
              <a:rPr lang="en-US" sz="2000" dirty="0">
                <a:solidFill>
                  <a:schemeClr val="bg1"/>
                </a:solidFill>
                <a:latin typeface="HP Simplified" panose="020B0604020204020204" pitchFamily="34" charset="0"/>
                <a:cs typeface="Calibri" panose="020F0502020204030204" pitchFamily="34" charset="0"/>
              </a:rPr>
              <a:t>As seen earlier, the biosynthesis of terpenes occurs in two ways:-</a:t>
            </a:r>
          </a:p>
          <a:p>
            <a:r>
              <a:rPr lang="en-US" sz="2000" dirty="0">
                <a:solidFill>
                  <a:schemeClr val="bg1"/>
                </a:solidFill>
                <a:latin typeface="HP Simplified" panose="020B0604020204020204" pitchFamily="34" charset="0"/>
                <a:cs typeface="Calibri" panose="020F0502020204030204" pitchFamily="34" charset="0"/>
              </a:rPr>
              <a:t>A) Mevalonic acid Pathway</a:t>
            </a:r>
          </a:p>
          <a:p>
            <a:r>
              <a:rPr lang="en-US" sz="2000" dirty="0">
                <a:solidFill>
                  <a:schemeClr val="bg1"/>
                </a:solidFill>
                <a:latin typeface="HP Simplified" panose="020B0604020204020204" pitchFamily="34" charset="0"/>
                <a:cs typeface="Calibri" panose="020F0502020204030204" pitchFamily="34" charset="0"/>
              </a:rPr>
              <a:t>B) MEP Pathway</a:t>
            </a:r>
          </a:p>
          <a:p>
            <a:r>
              <a:rPr lang="en-US" sz="2000" dirty="0">
                <a:solidFill>
                  <a:schemeClr val="bg1"/>
                </a:solidFill>
                <a:latin typeface="HP Simplified" panose="020B0604020204020204" pitchFamily="34" charset="0"/>
                <a:cs typeface="Calibri" panose="020F0502020204030204" pitchFamily="34" charset="0"/>
              </a:rPr>
              <a:t>The Mevalonic acid pathway, also known as the isoprenoid pathway or HMG-CoA reductase pathway is an important metabolic pathway found in eukaryotes, archaea and bacteria.</a:t>
            </a:r>
          </a:p>
          <a:p>
            <a:r>
              <a:rPr lang="en-US" sz="2000" dirty="0">
                <a:solidFill>
                  <a:schemeClr val="bg1"/>
                </a:solidFill>
                <a:latin typeface="HP Simplified" panose="020B0604020204020204" pitchFamily="34" charset="0"/>
                <a:cs typeface="Calibri" panose="020F0502020204030204" pitchFamily="34" charset="0"/>
              </a:rPr>
              <a:t>This pathway produces two 5 carbon building blocks known as isopentenyl pyrophosphate (IPP) and dimethylallyl pyrophosphate (DMAPP) that are used to make isoprenoids.</a:t>
            </a:r>
          </a:p>
          <a:p>
            <a:r>
              <a:rPr lang="en-US" sz="2000" dirty="0">
                <a:solidFill>
                  <a:schemeClr val="bg1"/>
                </a:solidFill>
                <a:latin typeface="HP Simplified" panose="020B0604020204020204" pitchFamily="34" charset="0"/>
                <a:cs typeface="Calibri" panose="020F0502020204030204" pitchFamily="34" charset="0"/>
              </a:rPr>
              <a:t>The pathway starts with acetyl CoA and ends with the synthesis of IPP and DMAPP.</a:t>
            </a:r>
          </a:p>
          <a:p>
            <a:r>
              <a:rPr lang="en-US" sz="2000" dirty="0">
                <a:solidFill>
                  <a:schemeClr val="bg1"/>
                </a:solidFill>
                <a:latin typeface="HP Simplified" panose="020B0604020204020204" pitchFamily="34" charset="0"/>
                <a:cs typeface="Calibri" panose="020F0502020204030204" pitchFamily="34" charset="0"/>
              </a:rPr>
              <a:t>Statins, a class of cholesterol lowering drugs inhibit the above mentioned HMG-CoA and thus stop the synthesis of cholesterol.</a:t>
            </a:r>
          </a:p>
          <a:p>
            <a:r>
              <a:rPr lang="en-US" sz="2000" dirty="0">
                <a:solidFill>
                  <a:schemeClr val="bg1"/>
                </a:solidFill>
                <a:latin typeface="HP Simplified" panose="020B0604020204020204" pitchFamily="34" charset="0"/>
                <a:cs typeface="Calibri" panose="020F0502020204030204" pitchFamily="34" charset="0"/>
              </a:rPr>
              <a:t>The pathway is divided into two sections:-</a:t>
            </a:r>
          </a:p>
          <a:p>
            <a:r>
              <a:rPr lang="en-US" sz="2000" dirty="0">
                <a:solidFill>
                  <a:schemeClr val="bg1"/>
                </a:solidFill>
                <a:latin typeface="HP Simplified" panose="020B0604020204020204" pitchFamily="34" charset="0"/>
                <a:cs typeface="Calibri" panose="020F0502020204030204" pitchFamily="34" charset="0"/>
              </a:rPr>
              <a:t>A) Upper mevalonate pathway</a:t>
            </a:r>
          </a:p>
          <a:p>
            <a:r>
              <a:rPr lang="en-US" sz="2000" dirty="0">
                <a:solidFill>
                  <a:schemeClr val="bg1"/>
                </a:solidFill>
                <a:latin typeface="HP Simplified" panose="020B0604020204020204" pitchFamily="34" charset="0"/>
                <a:cs typeface="Calibri" panose="020F0502020204030204" pitchFamily="34" charset="0"/>
              </a:rPr>
              <a:t>B) Lower mevalonate pathway</a:t>
            </a:r>
          </a:p>
        </p:txBody>
      </p:sp>
      <p:sp>
        <p:nvSpPr>
          <p:cNvPr id="7" name="Title 6">
            <a:extLst>
              <a:ext uri="{FF2B5EF4-FFF2-40B4-BE49-F238E27FC236}">
                <a16:creationId xmlns:a16="http://schemas.microsoft.com/office/drawing/2014/main" id="{68F35FE5-0290-47F2-B7E6-3CC40E48D781}"/>
              </a:ext>
            </a:extLst>
          </p:cNvPr>
          <p:cNvSpPr>
            <a:spLocks noGrp="1"/>
          </p:cNvSpPr>
          <p:nvPr>
            <p:ph type="title"/>
          </p:nvPr>
        </p:nvSpPr>
        <p:spPr/>
        <p:txBody>
          <a:bodyPr/>
          <a:lstStyle/>
          <a:p>
            <a:r>
              <a:rPr lang="en-US" sz="3600" dirty="0">
                <a:solidFill>
                  <a:schemeClr val="bg1"/>
                </a:solidFill>
              </a:rPr>
              <a:t>Biosynthesis of Terpenes</a:t>
            </a:r>
          </a:p>
        </p:txBody>
      </p:sp>
      <p:sp>
        <p:nvSpPr>
          <p:cNvPr id="4" name="Slide Number Placeholder 3">
            <a:extLst>
              <a:ext uri="{FF2B5EF4-FFF2-40B4-BE49-F238E27FC236}">
                <a16:creationId xmlns:a16="http://schemas.microsoft.com/office/drawing/2014/main" id="{48AB8A96-4ECB-445D-90F1-4C7E558D2A8A}"/>
              </a:ext>
            </a:extLst>
          </p:cNvPr>
          <p:cNvSpPr>
            <a:spLocks noGrp="1"/>
          </p:cNvSpPr>
          <p:nvPr>
            <p:ph type="sldNum" sz="quarter" idx="11"/>
          </p:nvPr>
        </p:nvSpPr>
        <p:spPr/>
        <p:txBody>
          <a:bodyPr/>
          <a:lstStyle/>
          <a:p>
            <a:fld id="{19B51A1E-902D-48AF-9020-955120F399B6}" type="slidenum">
              <a:rPr lang="en-US" smtClean="0"/>
              <a:pPr/>
              <a:t>10</a:t>
            </a:fld>
            <a:endParaRPr lang="en-US" dirty="0"/>
          </a:p>
        </p:txBody>
      </p:sp>
    </p:spTree>
    <p:extLst>
      <p:ext uri="{BB962C8B-B14F-4D97-AF65-F5344CB8AC3E}">
        <p14:creationId xmlns:p14="http://schemas.microsoft.com/office/powerpoint/2010/main" val="379737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DA0FE6D5-D475-4CBB-A6C2-E3D991A36891}"/>
              </a:ext>
            </a:extLst>
          </p:cNvPr>
          <p:cNvSpPr>
            <a:spLocks noGrp="1"/>
          </p:cNvSpPr>
          <p:nvPr>
            <p:ph idx="1"/>
          </p:nvPr>
        </p:nvSpPr>
        <p:spPr/>
        <p:txBody>
          <a:bodyPr/>
          <a:lstStyle/>
          <a:p>
            <a:r>
              <a:rPr lang="en-US" sz="2000" dirty="0">
                <a:solidFill>
                  <a:schemeClr val="bg1"/>
                </a:solidFill>
                <a:latin typeface="HP Simplified" panose="020B0604020204020204" pitchFamily="34" charset="0"/>
                <a:cs typeface="Calibri" panose="020F0502020204030204" pitchFamily="34" charset="0"/>
              </a:rPr>
              <a:t>Step 1:- Condensation of Acetyl CoA</a:t>
            </a:r>
          </a:p>
          <a:p>
            <a:r>
              <a:rPr lang="en-US" sz="2000" dirty="0">
                <a:solidFill>
                  <a:schemeClr val="bg1"/>
                </a:solidFill>
                <a:latin typeface="HP Simplified" panose="020B0604020204020204" pitchFamily="34" charset="0"/>
                <a:cs typeface="Calibri" panose="020F0502020204030204" pitchFamily="34" charset="0"/>
              </a:rPr>
              <a:t>In this step, 2 acetyl CoA molecules are condensed to form acetoacetyl CoA.</a:t>
            </a: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endParaRPr lang="en-US" sz="2000" dirty="0">
              <a:solidFill>
                <a:schemeClr val="bg1"/>
              </a:solidFill>
              <a:latin typeface="HP Simplified" panose="020B0604020204020204" pitchFamily="34" charset="0"/>
              <a:cs typeface="Calibri" panose="020F0502020204030204" pitchFamily="34" charset="0"/>
            </a:endParaRPr>
          </a:p>
          <a:p>
            <a:r>
              <a:rPr lang="en-US" sz="2000" dirty="0">
                <a:solidFill>
                  <a:schemeClr val="bg1"/>
                </a:solidFill>
                <a:latin typeface="HP Simplified" panose="020B0604020204020204" pitchFamily="34" charset="0"/>
                <a:cs typeface="Calibri" panose="020F0502020204030204" pitchFamily="34" charset="0"/>
              </a:rPr>
              <a:t>Step 2:- Condensation of acetoacetyl CoA</a:t>
            </a:r>
          </a:p>
          <a:p>
            <a:r>
              <a:rPr lang="en-US" sz="2000" dirty="0">
                <a:solidFill>
                  <a:schemeClr val="bg1"/>
                </a:solidFill>
                <a:latin typeface="HP Simplified" panose="020B0604020204020204" pitchFamily="34" charset="0"/>
                <a:cs typeface="Calibri" panose="020F0502020204030204" pitchFamily="34" charset="0"/>
              </a:rPr>
              <a:t>In this step, the acetoacetyl CoA formed in step 1 is further condensed to form HMG-CoA (3-hydroxy-3-methyl-glutaryl CoA).</a:t>
            </a:r>
          </a:p>
          <a:p>
            <a:endParaRPr lang="en-US" dirty="0">
              <a:solidFill>
                <a:schemeClr val="bg1"/>
              </a:solidFill>
            </a:endParaRPr>
          </a:p>
          <a:p>
            <a:endParaRPr lang="en-US" dirty="0">
              <a:solidFill>
                <a:schemeClr val="bg1"/>
              </a:solidFill>
            </a:endParaRPr>
          </a:p>
        </p:txBody>
      </p:sp>
      <p:sp>
        <p:nvSpPr>
          <p:cNvPr id="6" name="Title 5">
            <a:extLst>
              <a:ext uri="{FF2B5EF4-FFF2-40B4-BE49-F238E27FC236}">
                <a16:creationId xmlns:a16="http://schemas.microsoft.com/office/drawing/2014/main" id="{2E3EA56B-BEB0-4656-A20B-D15F03B7ACA1}"/>
              </a:ext>
            </a:extLst>
          </p:cNvPr>
          <p:cNvSpPr>
            <a:spLocks noGrp="1"/>
          </p:cNvSpPr>
          <p:nvPr>
            <p:ph type="title"/>
          </p:nvPr>
        </p:nvSpPr>
        <p:spPr/>
        <p:txBody>
          <a:bodyPr/>
          <a:lstStyle/>
          <a:p>
            <a:r>
              <a:rPr lang="en-US" sz="4400" dirty="0">
                <a:solidFill>
                  <a:schemeClr val="bg1"/>
                </a:solidFill>
              </a:rPr>
              <a:t>Upper mevalonate pathway</a:t>
            </a:r>
          </a:p>
        </p:txBody>
      </p:sp>
      <p:sp>
        <p:nvSpPr>
          <p:cNvPr id="5" name="Slide Number Placeholder 4">
            <a:extLst>
              <a:ext uri="{FF2B5EF4-FFF2-40B4-BE49-F238E27FC236}">
                <a16:creationId xmlns:a16="http://schemas.microsoft.com/office/drawing/2014/main" id="{3DFB2076-ED27-384F-AA60-C162A455D1CB}"/>
              </a:ext>
            </a:extLst>
          </p:cNvPr>
          <p:cNvSpPr>
            <a:spLocks noGrp="1"/>
          </p:cNvSpPr>
          <p:nvPr>
            <p:ph type="sldNum" sz="quarter" idx="11"/>
          </p:nvPr>
        </p:nvSpPr>
        <p:spPr/>
        <p:txBody>
          <a:bodyPr/>
          <a:lstStyle/>
          <a:p>
            <a:fld id="{19B51A1E-902D-48AF-9020-955120F399B6}" type="slidenum">
              <a:rPr lang="en-US" smtClean="0"/>
              <a:pPr/>
              <a:t>11</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4" t="8501" r="887" b="72089"/>
          <a:stretch/>
        </p:blipFill>
        <p:spPr>
          <a:xfrm>
            <a:off x="1164119" y="2390300"/>
            <a:ext cx="8145572" cy="22987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 t="21158" r="5221" b="62765"/>
          <a:stretch/>
        </p:blipFill>
        <p:spPr>
          <a:xfrm>
            <a:off x="6966541" y="5814880"/>
            <a:ext cx="4686300" cy="1143000"/>
          </a:xfrm>
          <a:prstGeom prst="rect">
            <a:avLst/>
          </a:prstGeom>
        </p:spPr>
      </p:pic>
    </p:spTree>
    <p:extLst>
      <p:ext uri="{BB962C8B-B14F-4D97-AF65-F5344CB8AC3E}">
        <p14:creationId xmlns:p14="http://schemas.microsoft.com/office/powerpoint/2010/main" val="203726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C7A0458-F32A-49CF-9495-28592AEBA2F4}"/>
              </a:ext>
            </a:extLst>
          </p:cNvPr>
          <p:cNvSpPr>
            <a:spLocks noGrp="1"/>
          </p:cNvSpPr>
          <p:nvPr>
            <p:ph idx="1"/>
          </p:nvPr>
        </p:nvSpPr>
        <p:spPr>
          <a:ln>
            <a:solidFill>
              <a:srgbClr val="333333"/>
            </a:solidFill>
          </a:ln>
        </p:spPr>
        <p:txBody>
          <a:bodyPr/>
          <a:lstStyle/>
          <a:p>
            <a:r>
              <a:rPr lang="en-US" sz="2000" dirty="0">
                <a:solidFill>
                  <a:schemeClr val="bg1"/>
                </a:solidFill>
                <a:latin typeface="HP Simplified" panose="020B0604020204020204" pitchFamily="34" charset="0"/>
                <a:cs typeface="Calibri" panose="020F0502020204030204" pitchFamily="34" charset="0"/>
              </a:rPr>
              <a:t>Step 3:- Reduction of HMG-CoA</a:t>
            </a:r>
          </a:p>
          <a:p>
            <a:r>
              <a:rPr lang="en-US" sz="2000" dirty="0">
                <a:solidFill>
                  <a:schemeClr val="bg1"/>
                </a:solidFill>
                <a:latin typeface="HP Simplified" panose="020B0604020204020204" pitchFamily="34" charset="0"/>
                <a:cs typeface="Calibri" panose="020F0502020204030204" pitchFamily="34" charset="0"/>
              </a:rPr>
              <a:t>The reduction of HMG-CoA yields (R)-mevalonate.</a:t>
            </a:r>
          </a:p>
          <a:p>
            <a:r>
              <a:rPr lang="en-US" sz="2000" dirty="0">
                <a:solidFill>
                  <a:schemeClr val="bg1"/>
                </a:solidFill>
                <a:latin typeface="HP Simplified" panose="020B0604020204020204" pitchFamily="34" charset="0"/>
                <a:cs typeface="Calibri" panose="020F0502020204030204" pitchFamily="34" charset="0"/>
              </a:rPr>
              <a:t>These 3 steps are known as the upper mevalonate pathway.</a:t>
            </a:r>
          </a:p>
          <a:p>
            <a:endParaRPr lang="en-US" dirty="0"/>
          </a:p>
        </p:txBody>
      </p:sp>
      <p:sp>
        <p:nvSpPr>
          <p:cNvPr id="3" name="Slide Number Placeholder 2">
            <a:extLst>
              <a:ext uri="{FF2B5EF4-FFF2-40B4-BE49-F238E27FC236}">
                <a16:creationId xmlns:a16="http://schemas.microsoft.com/office/drawing/2014/main" id="{BCF05422-1112-470B-99A8-5D6041CBE945}"/>
              </a:ext>
            </a:extLst>
          </p:cNvPr>
          <p:cNvSpPr>
            <a:spLocks noGrp="1"/>
          </p:cNvSpPr>
          <p:nvPr>
            <p:ph type="sldNum" sz="quarter" idx="11"/>
          </p:nvPr>
        </p:nvSpPr>
        <p:spPr/>
        <p:txBody>
          <a:bodyPr/>
          <a:lstStyle/>
          <a:p>
            <a:fld id="{19B51A1E-902D-48AF-9020-955120F399B6}" type="slidenum">
              <a:rPr lang="en-US" smtClean="0"/>
              <a:pPr/>
              <a:t>12</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546" t="31193" r="43403" b="53058"/>
          <a:stretch/>
        </p:blipFill>
        <p:spPr>
          <a:xfrm>
            <a:off x="3302000" y="2679074"/>
            <a:ext cx="4064000" cy="2633014"/>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347144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FC6F7-3678-4EB1-9653-A3E4DAC471AC}"/>
              </a:ext>
            </a:extLst>
          </p:cNvPr>
          <p:cNvSpPr>
            <a:spLocks noGrp="1"/>
          </p:cNvSpPr>
          <p:nvPr>
            <p:ph idx="1"/>
          </p:nvPr>
        </p:nvSpPr>
        <p:spPr/>
        <p:txBody>
          <a:bodyPr/>
          <a:lstStyle/>
          <a:p>
            <a:endParaRPr lang="en-US" dirty="0"/>
          </a:p>
          <a:p>
            <a:r>
              <a:rPr lang="en-US" sz="2000" dirty="0">
                <a:solidFill>
                  <a:schemeClr val="bg1"/>
                </a:solidFill>
                <a:latin typeface="HP Simplified" panose="020B0604020204020204" pitchFamily="34" charset="0"/>
                <a:cs typeface="Calibri" panose="020F0502020204030204" pitchFamily="34" charset="0"/>
              </a:rPr>
              <a:t>Step 1:- Phosphorylation of mevalonate:-</a:t>
            </a:r>
          </a:p>
          <a:p>
            <a:r>
              <a:rPr lang="en-US" sz="2000" dirty="0">
                <a:solidFill>
                  <a:schemeClr val="bg1"/>
                </a:solidFill>
                <a:latin typeface="HP Simplified" panose="020B0604020204020204" pitchFamily="34" charset="0"/>
                <a:cs typeface="Calibri" panose="020F0502020204030204" pitchFamily="34" charset="0"/>
              </a:rPr>
              <a:t>In this step, mevalonate is phosphorylated at the 5-OH position to form mevalonate-5-phosphate</a:t>
            </a:r>
            <a:r>
              <a:rPr lang="en-US" sz="2400" dirty="0">
                <a:solidFill>
                  <a:schemeClr val="bg1"/>
                </a:solidFill>
                <a:latin typeface="HP Simplified" panose="020B0604020204020204" pitchFamily="34" charset="0"/>
                <a:cs typeface="Calibri" panose="020F0502020204030204" pitchFamily="34" charset="0"/>
              </a:rPr>
              <a:t>.</a:t>
            </a:r>
          </a:p>
          <a:p>
            <a:endParaRPr lang="en-US" sz="2400" dirty="0">
              <a:latin typeface="HP Simplified" panose="020B0604020204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7FC30B8C-152D-4041-AC3C-8B85647A46D4}"/>
              </a:ext>
            </a:extLst>
          </p:cNvPr>
          <p:cNvSpPr>
            <a:spLocks noGrp="1"/>
          </p:cNvSpPr>
          <p:nvPr>
            <p:ph type="title"/>
          </p:nvPr>
        </p:nvSpPr>
        <p:spPr/>
        <p:txBody>
          <a:bodyPr/>
          <a:lstStyle/>
          <a:p>
            <a:r>
              <a:rPr lang="en-US" sz="3600" dirty="0">
                <a:solidFill>
                  <a:schemeClr val="bg1"/>
                </a:solidFill>
              </a:rPr>
              <a:t>Lower mevalonate pathway</a:t>
            </a:r>
          </a:p>
        </p:txBody>
      </p:sp>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13</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298" t="40332" r="44052" b="41869"/>
          <a:stretch/>
        </p:blipFill>
        <p:spPr>
          <a:xfrm>
            <a:off x="2540572" y="3013617"/>
            <a:ext cx="3835757" cy="2057400"/>
          </a:xfrm>
          <a:prstGeom prst="rect">
            <a:avLst/>
          </a:prstGeom>
        </p:spPr>
      </p:pic>
    </p:spTree>
    <p:extLst>
      <p:ext uri="{BB962C8B-B14F-4D97-AF65-F5344CB8AC3E}">
        <p14:creationId xmlns:p14="http://schemas.microsoft.com/office/powerpoint/2010/main" val="309378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40752B-B871-4B72-8FE1-D34B8BB36D6A}"/>
              </a:ext>
            </a:extLst>
          </p:cNvPr>
          <p:cNvSpPr>
            <a:spLocks noGrp="1"/>
          </p:cNvSpPr>
          <p:nvPr>
            <p:ph idx="1"/>
          </p:nvPr>
        </p:nvSpPr>
        <p:spPr>
          <a:xfrm>
            <a:off x="432000" y="1152000"/>
            <a:ext cx="11645700" cy="5706000"/>
          </a:xfrm>
        </p:spPr>
        <p:txBody>
          <a:bodyPr/>
          <a:lstStyle/>
          <a:p>
            <a:r>
              <a:rPr lang="en-US" sz="2000" dirty="0">
                <a:solidFill>
                  <a:schemeClr val="accent1">
                    <a:lumMod val="20000"/>
                    <a:lumOff val="80000"/>
                  </a:schemeClr>
                </a:solidFill>
                <a:latin typeface="HP Simplified" panose="020B0604020204020204" pitchFamily="34" charset="0"/>
                <a:cs typeface="Calibri" panose="020F0502020204030204" pitchFamily="34" charset="0"/>
              </a:rPr>
              <a:t>Step 2:- Phosphorylation of mevalonate-5-phosphate:-</a:t>
            </a:r>
          </a:p>
          <a:p>
            <a:r>
              <a:rPr lang="en-US" sz="2000" dirty="0">
                <a:solidFill>
                  <a:schemeClr val="accent1">
                    <a:lumMod val="20000"/>
                    <a:lumOff val="80000"/>
                  </a:schemeClr>
                </a:solidFill>
                <a:latin typeface="HP Simplified" panose="020B0604020204020204" pitchFamily="34" charset="0"/>
                <a:cs typeface="Calibri" panose="020F0502020204030204" pitchFamily="34" charset="0"/>
              </a:rPr>
              <a:t>Here, the mevalonate-5-phosphate obtained in step 1 is further phosphorylated to mevalonate pyrophosphate.</a:t>
            </a: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endParaRPr lang="en-US" sz="2000" dirty="0">
              <a:solidFill>
                <a:schemeClr val="accent1">
                  <a:lumMod val="20000"/>
                  <a:lumOff val="80000"/>
                </a:schemeClr>
              </a:solidFill>
              <a:latin typeface="HP Simplified" panose="020B0604020204020204" pitchFamily="34" charset="0"/>
              <a:cs typeface="Calibri" panose="020F0502020204030204" pitchFamily="34" charset="0"/>
            </a:endParaRPr>
          </a:p>
          <a:p>
            <a:r>
              <a:rPr lang="en-US" sz="2000" dirty="0">
                <a:solidFill>
                  <a:schemeClr val="accent1">
                    <a:lumMod val="20000"/>
                    <a:lumOff val="80000"/>
                  </a:schemeClr>
                </a:solidFill>
                <a:latin typeface="HP Simplified" panose="020B0604020204020204" pitchFamily="34" charset="0"/>
                <a:cs typeface="Calibri" panose="020F0502020204030204" pitchFamily="34" charset="0"/>
              </a:rPr>
              <a:t>Step 3:- Decarboxylation of mevalonate pyrophosphate:-</a:t>
            </a:r>
          </a:p>
          <a:p>
            <a:r>
              <a:rPr lang="en-US" sz="2000" dirty="0">
                <a:solidFill>
                  <a:schemeClr val="accent1">
                    <a:lumMod val="20000"/>
                    <a:lumOff val="80000"/>
                  </a:schemeClr>
                </a:solidFill>
                <a:latin typeface="HP Simplified" panose="020B0604020204020204" pitchFamily="34" charset="0"/>
                <a:cs typeface="Calibri" panose="020F0502020204030204" pitchFamily="34" charset="0"/>
              </a:rPr>
              <a:t>In this step, mevalonate pyrophosphate is decarboxylated to form isopentenyl pyrophosphate (IPP) that alternates with its isomeric form, dimethylallyl pyrophosphate (DMAPP).</a:t>
            </a:r>
          </a:p>
          <a:p>
            <a:r>
              <a:rPr lang="en-US" sz="2000" dirty="0">
                <a:latin typeface="HP Simplified" panose="020B0604020204020204" pitchFamily="34" charset="0"/>
                <a:cs typeface="Calibri" panose="020F0502020204030204" pitchFamily="34" charset="0"/>
              </a:rPr>
              <a:t>These two compounds are the building blocks of all terpenoids.</a:t>
            </a:r>
          </a:p>
          <a:p>
            <a:endParaRPr lang="en-US" sz="2000" dirty="0"/>
          </a:p>
          <a:p>
            <a:endParaRPr lang="en-US" dirty="0"/>
          </a:p>
          <a:p>
            <a:endParaRPr lang="en-US" dirty="0"/>
          </a:p>
        </p:txBody>
      </p:sp>
      <p:sp>
        <p:nvSpPr>
          <p:cNvPr id="5" name="Slide Number Placeholder 4">
            <a:extLst>
              <a:ext uri="{FF2B5EF4-FFF2-40B4-BE49-F238E27FC236}">
                <a16:creationId xmlns:a16="http://schemas.microsoft.com/office/drawing/2014/main" id="{8C59AED6-5408-4E4A-93B2-3909F2C87739}"/>
              </a:ext>
            </a:extLst>
          </p:cNvPr>
          <p:cNvSpPr>
            <a:spLocks noGrp="1"/>
          </p:cNvSpPr>
          <p:nvPr>
            <p:ph type="sldNum" sz="quarter" idx="11"/>
          </p:nvPr>
        </p:nvSpPr>
        <p:spPr/>
        <p:txBody>
          <a:bodyPr/>
          <a:lstStyle/>
          <a:p>
            <a:fld id="{19B51A1E-902D-48AF-9020-955120F399B6}" type="slidenum">
              <a:rPr lang="en-US" smtClean="0"/>
              <a:pPr/>
              <a:t>14</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44" t="50851" r="47362" b="28077"/>
          <a:stretch/>
        </p:blipFill>
        <p:spPr>
          <a:xfrm>
            <a:off x="2794000" y="2037360"/>
            <a:ext cx="4357592" cy="2637490"/>
          </a:xfrm>
          <a:prstGeom prst="rect">
            <a:avLst/>
          </a:prstGeom>
        </p:spPr>
      </p:pic>
    </p:spTree>
    <p:extLst>
      <p:ext uri="{BB962C8B-B14F-4D97-AF65-F5344CB8AC3E}">
        <p14:creationId xmlns:p14="http://schemas.microsoft.com/office/powerpoint/2010/main" val="288864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rcRect l="2982" t="64054" r="31096"/>
          <a:stretch/>
        </p:blipFill>
        <p:spPr>
          <a:xfrm>
            <a:off x="3327399" y="1502994"/>
            <a:ext cx="5103459" cy="3996105"/>
          </a:xfrm>
        </p:spPr>
      </p:pic>
      <p:sp>
        <p:nvSpPr>
          <p:cNvPr id="4" name="Slide Number Placeholder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a:lstStyle/>
          <a:p>
            <a:fld id="{19B51A1E-902D-48AF-9020-955120F399B6}" type="slidenum">
              <a:rPr lang="en-US" smtClean="0"/>
              <a:pPr/>
              <a:t>15</a:t>
            </a:fld>
            <a:endParaRPr lang="en-US" dirty="0"/>
          </a:p>
        </p:txBody>
      </p:sp>
    </p:spTree>
    <p:extLst>
      <p:ext uri="{BB962C8B-B14F-4D97-AF65-F5344CB8AC3E}">
        <p14:creationId xmlns:p14="http://schemas.microsoft.com/office/powerpoint/2010/main" val="363593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C47F593-8BBB-4E42-93A0-A6382BB42B7B}"/>
              </a:ext>
            </a:extLst>
          </p:cNvPr>
          <p:cNvSpPr>
            <a:spLocks noGrp="1"/>
          </p:cNvSpPr>
          <p:nvPr>
            <p:ph idx="1"/>
          </p:nvPr>
        </p:nvSpPr>
        <p:spPr/>
        <p:txBody>
          <a:bodyPr/>
          <a:lstStyle/>
          <a:p>
            <a:r>
              <a:rPr lang="en-US" sz="2000" dirty="0">
                <a:solidFill>
                  <a:schemeClr val="bg1"/>
                </a:solidFill>
                <a:latin typeface="HP Simplified" panose="020B0604020204020204" pitchFamily="34" charset="0"/>
                <a:cs typeface="Calibri" panose="020F0502020204030204" pitchFamily="34" charset="0"/>
              </a:rPr>
              <a:t>The 2</a:t>
            </a:r>
            <a:r>
              <a:rPr lang="en-US" sz="2000" baseline="30000" dirty="0">
                <a:solidFill>
                  <a:schemeClr val="bg1"/>
                </a:solidFill>
                <a:latin typeface="HP Simplified" panose="020B0604020204020204" pitchFamily="34" charset="0"/>
                <a:cs typeface="Calibri" panose="020F0502020204030204" pitchFamily="34" charset="0"/>
              </a:rPr>
              <a:t>nd</a:t>
            </a:r>
            <a:r>
              <a:rPr lang="en-US" sz="2000" dirty="0">
                <a:solidFill>
                  <a:schemeClr val="bg1"/>
                </a:solidFill>
                <a:latin typeface="HP Simplified" panose="020B0604020204020204" pitchFamily="34" charset="0"/>
                <a:cs typeface="Calibri" panose="020F0502020204030204" pitchFamily="34" charset="0"/>
              </a:rPr>
              <a:t> metabolic pathway by which the biosynthesis of isoprenoid precursors IPP and DMAPP occurs is the MEP/DOXP pathway.</a:t>
            </a:r>
          </a:p>
          <a:p>
            <a:r>
              <a:rPr lang="en-US" sz="2000" dirty="0">
                <a:solidFill>
                  <a:schemeClr val="bg1"/>
                </a:solidFill>
                <a:latin typeface="HP Simplified" panose="020B0604020204020204" pitchFamily="34" charset="0"/>
                <a:cs typeface="Calibri" panose="020F0502020204030204" pitchFamily="34" charset="0"/>
              </a:rPr>
              <a:t>It is also known as mevalonate independent pathway or 2-C-Methyl-D-Erythritol 4-Phosphate/1-Deoxy-D-Xylulose 5-Phosphate pathway.</a:t>
            </a:r>
          </a:p>
          <a:p>
            <a:r>
              <a:rPr lang="en-US" sz="2000" dirty="0">
                <a:solidFill>
                  <a:schemeClr val="bg1"/>
                </a:solidFill>
                <a:latin typeface="HP Simplified" panose="020B0604020204020204" pitchFamily="34" charset="0"/>
                <a:cs typeface="Calibri" panose="020F0502020204030204" pitchFamily="34" charset="0"/>
              </a:rPr>
              <a:t>The preferred name for this pathway however is the MEP pathway, since MEP is the first committed metabolite en route IPP.</a:t>
            </a:r>
          </a:p>
          <a:p>
            <a:r>
              <a:rPr lang="en-US" sz="2000" dirty="0">
                <a:solidFill>
                  <a:schemeClr val="bg1"/>
                </a:solidFill>
                <a:latin typeface="HP Simplified" panose="020B0604020204020204" pitchFamily="34" charset="0"/>
                <a:cs typeface="Calibri" panose="020F0502020204030204" pitchFamily="34" charset="0"/>
              </a:rPr>
              <a:t>It occurs in 7 reactions/steps that are as follows:-</a:t>
            </a:r>
          </a:p>
          <a:p>
            <a:endParaRPr lang="en-US" dirty="0"/>
          </a:p>
        </p:txBody>
      </p:sp>
      <p:sp>
        <p:nvSpPr>
          <p:cNvPr id="7" name="Title 6">
            <a:extLst>
              <a:ext uri="{FF2B5EF4-FFF2-40B4-BE49-F238E27FC236}">
                <a16:creationId xmlns:a16="http://schemas.microsoft.com/office/drawing/2014/main" id="{C9AB7435-FDC7-403C-A171-B7EF270C4D39}"/>
              </a:ext>
            </a:extLst>
          </p:cNvPr>
          <p:cNvSpPr>
            <a:spLocks noGrp="1"/>
          </p:cNvSpPr>
          <p:nvPr>
            <p:ph type="title"/>
          </p:nvPr>
        </p:nvSpPr>
        <p:spPr/>
        <p:txBody>
          <a:bodyPr/>
          <a:lstStyle/>
          <a:p>
            <a:r>
              <a:rPr lang="en-US" sz="4000" dirty="0">
                <a:solidFill>
                  <a:schemeClr val="accent1">
                    <a:lumMod val="60000"/>
                    <a:lumOff val="40000"/>
                  </a:schemeClr>
                </a:solidFill>
              </a:rPr>
              <a:t>MEP/DOXP Pathway</a:t>
            </a:r>
          </a:p>
        </p:txBody>
      </p:sp>
      <p:sp>
        <p:nvSpPr>
          <p:cNvPr id="3" name="Slide Number Placeholder 2">
            <a:extLst>
              <a:ext uri="{FF2B5EF4-FFF2-40B4-BE49-F238E27FC236}">
                <a16:creationId xmlns:a16="http://schemas.microsoft.com/office/drawing/2014/main" id="{AE657985-EFB2-47B6-8166-144FEAEC16FB}"/>
              </a:ext>
            </a:extLst>
          </p:cNvPr>
          <p:cNvSpPr>
            <a:spLocks noGrp="1"/>
          </p:cNvSpPr>
          <p:nvPr>
            <p:ph type="sldNum" sz="quarter" idx="11"/>
          </p:nvPr>
        </p:nvSpPr>
        <p:spPr/>
        <p:txBody>
          <a:bodyPr/>
          <a:lstStyle/>
          <a:p>
            <a:fld id="{19B51A1E-902D-48AF-9020-955120F399B6}" type="slidenum">
              <a:rPr lang="en-US" smtClean="0"/>
              <a:pPr/>
              <a:t>16</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052" y="9101472"/>
            <a:ext cx="1428949" cy="95263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026" y="10159826"/>
            <a:ext cx="1905000" cy="12573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9627" y="11447216"/>
            <a:ext cx="1905000" cy="6762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627" y="12123564"/>
            <a:ext cx="1905000" cy="676275"/>
          </a:xfrm>
          <a:prstGeom prst="rect">
            <a:avLst/>
          </a:prstGeom>
        </p:spPr>
      </p:pic>
    </p:spTree>
    <p:extLst>
      <p:ext uri="{BB962C8B-B14F-4D97-AF65-F5344CB8AC3E}">
        <p14:creationId xmlns:p14="http://schemas.microsoft.com/office/powerpoint/2010/main" val="1085832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 name="Content Placeholder 78"/>
          <p:cNvPicPr>
            <a:picLocks noGrp="1" noChangeAspect="1"/>
          </p:cNvPicPr>
          <p:nvPr>
            <p:ph idx="1"/>
          </p:nvPr>
        </p:nvPicPr>
        <p:blipFill rotWithShape="1">
          <a:blip r:embed="rId3"/>
          <a:srcRect l="-1006" r="24524"/>
          <a:stretch/>
        </p:blipFill>
        <p:spPr>
          <a:xfrm>
            <a:off x="3280059" y="0"/>
            <a:ext cx="5086163" cy="6138921"/>
          </a:xfrm>
          <a:prstGeom prst="rect">
            <a:avLst/>
          </a:prstGeom>
        </p:spPr>
      </p:pic>
      <p:sp>
        <p:nvSpPr>
          <p:cNvPr id="3" name="Slide Number Placeholder 2">
            <a:extLst>
              <a:ext uri="{FF2B5EF4-FFF2-40B4-BE49-F238E27FC236}">
                <a16:creationId xmlns:a16="http://schemas.microsoft.com/office/drawing/2014/main" id="{649B9F8F-4732-4438-9D9E-2501EE5F0839}"/>
              </a:ext>
            </a:extLst>
          </p:cNvPr>
          <p:cNvSpPr>
            <a:spLocks noGrp="1"/>
          </p:cNvSpPr>
          <p:nvPr>
            <p:ph type="sldNum" sz="quarter" idx="11"/>
          </p:nvPr>
        </p:nvSpPr>
        <p:spPr/>
        <p:txBody>
          <a:bodyPr/>
          <a:lstStyle/>
          <a:p>
            <a:fld id="{4B73C415-D670-4716-A5EC-CC4D52CA2BAC}" type="slidenum">
              <a:rPr lang="en-US" smtClean="0"/>
              <a:pPr/>
              <a:t>17</a:t>
            </a:fld>
            <a:endParaRPr lang="en-US" dirty="0"/>
          </a:p>
        </p:txBody>
      </p:sp>
    </p:spTree>
    <p:extLst>
      <p:ext uri="{BB962C8B-B14F-4D97-AF65-F5344CB8AC3E}">
        <p14:creationId xmlns:p14="http://schemas.microsoft.com/office/powerpoint/2010/main" val="370804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000" y="1152000"/>
            <a:ext cx="11340000" cy="2999086"/>
          </a:xfrm>
        </p:spPr>
        <p:txBody>
          <a:bodyPr/>
          <a:lstStyle/>
          <a:p>
            <a:r>
              <a:rPr lang="en-IN" sz="2000" dirty="0">
                <a:solidFill>
                  <a:schemeClr val="bg1"/>
                </a:solidFill>
                <a:latin typeface="HP Simplified" panose="020B0604020204020204" pitchFamily="34" charset="0"/>
                <a:cs typeface="Calibri" panose="020F0502020204030204" pitchFamily="34" charset="0"/>
              </a:rPr>
              <a:t>After the synthesis of IPP and DMAPP by the mevalonate pathway, it gets converted to geranyl pyrophosphate (C</a:t>
            </a:r>
            <a:r>
              <a:rPr lang="en-IN" sz="2000" baseline="-25000" dirty="0">
                <a:solidFill>
                  <a:schemeClr val="bg1"/>
                </a:solidFill>
                <a:latin typeface="HP Simplified" panose="020B0604020204020204" pitchFamily="34" charset="0"/>
                <a:cs typeface="Calibri" panose="020F0502020204030204" pitchFamily="34" charset="0"/>
              </a:rPr>
              <a:t>10</a:t>
            </a:r>
            <a:r>
              <a:rPr lang="en-IN" sz="2000" dirty="0">
                <a:solidFill>
                  <a:schemeClr val="bg1"/>
                </a:solidFill>
                <a:latin typeface="HP Simplified" panose="020B0604020204020204" pitchFamily="34" charset="0"/>
                <a:cs typeface="Calibri" panose="020F0502020204030204" pitchFamily="34" charset="0"/>
              </a:rPr>
              <a:t> monoterpene) which on addition of another IPP molecule gets converted to farnesyl pyrophosphate (C</a:t>
            </a:r>
            <a:r>
              <a:rPr lang="en-IN" sz="2000" baseline="-25000" dirty="0">
                <a:solidFill>
                  <a:schemeClr val="bg1"/>
                </a:solidFill>
                <a:latin typeface="HP Simplified" panose="020B0604020204020204" pitchFamily="34" charset="0"/>
                <a:cs typeface="Calibri" panose="020F0502020204030204" pitchFamily="34" charset="0"/>
              </a:rPr>
              <a:t>15</a:t>
            </a:r>
            <a:r>
              <a:rPr lang="en-IN" sz="2000" dirty="0">
                <a:solidFill>
                  <a:schemeClr val="bg1"/>
                </a:solidFill>
                <a:latin typeface="HP Simplified" panose="020B0604020204020204" pitchFamily="34" charset="0"/>
                <a:cs typeface="Calibri" panose="020F0502020204030204" pitchFamily="34" charset="0"/>
              </a:rPr>
              <a:t> sesquiterpene)</a:t>
            </a:r>
          </a:p>
          <a:p>
            <a:r>
              <a:rPr lang="en-IN" sz="2000" dirty="0">
                <a:solidFill>
                  <a:schemeClr val="bg1"/>
                </a:solidFill>
                <a:latin typeface="HP Simplified" panose="020B0604020204020204" pitchFamily="34" charset="0"/>
                <a:cs typeface="Calibri" panose="020F0502020204030204" pitchFamily="34" charset="0"/>
              </a:rPr>
              <a:t>This farnesyl pyrophosphate gets converted to either geranyl geranyl pyrophosphate (C</a:t>
            </a:r>
            <a:r>
              <a:rPr lang="en-IN" sz="2000" baseline="-25000" dirty="0">
                <a:solidFill>
                  <a:schemeClr val="bg1"/>
                </a:solidFill>
                <a:latin typeface="HP Simplified" panose="020B0604020204020204" pitchFamily="34" charset="0"/>
                <a:cs typeface="Calibri" panose="020F0502020204030204" pitchFamily="34" charset="0"/>
              </a:rPr>
              <a:t>20</a:t>
            </a:r>
            <a:r>
              <a:rPr lang="en-IN" sz="2000" dirty="0">
                <a:solidFill>
                  <a:schemeClr val="bg1"/>
                </a:solidFill>
                <a:latin typeface="HP Simplified" panose="020B0604020204020204" pitchFamily="34" charset="0"/>
                <a:cs typeface="Calibri" panose="020F0502020204030204" pitchFamily="34" charset="0"/>
              </a:rPr>
              <a:t> diterpene) by addition of IPP or squalene (C</a:t>
            </a:r>
            <a:r>
              <a:rPr lang="en-IN" sz="2000" baseline="-25000" dirty="0">
                <a:solidFill>
                  <a:schemeClr val="bg1"/>
                </a:solidFill>
                <a:latin typeface="HP Simplified" panose="020B0604020204020204" pitchFamily="34" charset="0"/>
                <a:cs typeface="Calibri" panose="020F0502020204030204" pitchFamily="34" charset="0"/>
              </a:rPr>
              <a:t>30</a:t>
            </a:r>
            <a:r>
              <a:rPr lang="en-IN" sz="2000" dirty="0">
                <a:solidFill>
                  <a:schemeClr val="bg1"/>
                </a:solidFill>
                <a:latin typeface="HP Simplified" panose="020B0604020204020204" pitchFamily="34" charset="0"/>
                <a:cs typeface="Calibri" panose="020F0502020204030204" pitchFamily="34" charset="0"/>
              </a:rPr>
              <a:t> triterpene)  by addition of farnesyl pyrophosphate.</a:t>
            </a:r>
          </a:p>
          <a:p>
            <a:r>
              <a:rPr lang="en-IN" sz="2000" dirty="0">
                <a:solidFill>
                  <a:schemeClr val="bg1"/>
                </a:solidFill>
                <a:latin typeface="HP Simplified" panose="020B0604020204020204" pitchFamily="34" charset="0"/>
                <a:cs typeface="Calibri" panose="020F0502020204030204" pitchFamily="34" charset="0"/>
              </a:rPr>
              <a:t>The subsequent cyclization of squalene leads to the formation of a cyclopentanoperhydrophenanthrene skeleton containing steroidal compounds like cholesterol and triterpenoids.</a:t>
            </a:r>
          </a:p>
          <a:p>
            <a:r>
              <a:rPr lang="en-IN" sz="2000" dirty="0">
                <a:solidFill>
                  <a:schemeClr val="bg1"/>
                </a:solidFill>
                <a:latin typeface="HP Simplified" panose="020B0604020204020204" pitchFamily="34" charset="0"/>
                <a:cs typeface="Calibri" panose="020F0502020204030204" pitchFamily="34" charset="0"/>
              </a:rPr>
              <a:t>As seen above, the mevalonate pathway also produces a wide variety of monoterpenoids, sesquiterpenoids, diterpenoids, carotenoids, etc.</a:t>
            </a:r>
          </a:p>
          <a:p>
            <a:endParaRPr lang="en-IN" dirty="0"/>
          </a:p>
          <a:p>
            <a:endParaRPr lang="en-IN" dirty="0"/>
          </a:p>
        </p:txBody>
      </p:sp>
      <p:sp>
        <p:nvSpPr>
          <p:cNvPr id="2" name="Title 1">
            <a:extLst>
              <a:ext uri="{FF2B5EF4-FFF2-40B4-BE49-F238E27FC236}">
                <a16:creationId xmlns:a16="http://schemas.microsoft.com/office/drawing/2014/main" id="{CF71FA10-2775-487B-B727-772179D8F766}"/>
              </a:ext>
            </a:extLst>
          </p:cNvPr>
          <p:cNvSpPr>
            <a:spLocks noGrp="1"/>
          </p:cNvSpPr>
          <p:nvPr>
            <p:ph type="title"/>
          </p:nvPr>
        </p:nvSpPr>
        <p:spPr/>
        <p:txBody>
          <a:bodyPr/>
          <a:lstStyle/>
          <a:p>
            <a:r>
              <a:rPr lang="en-US" sz="3600" dirty="0">
                <a:solidFill>
                  <a:schemeClr val="accent1">
                    <a:lumMod val="40000"/>
                    <a:lumOff val="60000"/>
                  </a:schemeClr>
                </a:solidFill>
              </a:rPr>
              <a:t>Biosynthesis of terpenes from IPP and DMAPP via Mevalonate Pathway</a:t>
            </a:r>
          </a:p>
        </p:txBody>
      </p:sp>
      <p:sp>
        <p:nvSpPr>
          <p:cNvPr id="3" name="Slide Number Placeholder 2">
            <a:extLst>
              <a:ext uri="{FF2B5EF4-FFF2-40B4-BE49-F238E27FC236}">
                <a16:creationId xmlns:a16="http://schemas.microsoft.com/office/drawing/2014/main" id="{2CA3C8A8-A96E-4C3C-B900-3F4964389BD0}"/>
              </a:ext>
            </a:extLst>
          </p:cNvPr>
          <p:cNvSpPr>
            <a:spLocks noGrp="1"/>
          </p:cNvSpPr>
          <p:nvPr>
            <p:ph type="sldNum" sz="quarter" idx="11"/>
          </p:nvPr>
        </p:nvSpPr>
        <p:spPr/>
        <p:txBody>
          <a:bodyPr/>
          <a:lstStyle/>
          <a:p>
            <a:fld id="{19B51A1E-902D-48AF-9020-955120F399B6}" type="slidenum">
              <a:rPr lang="en-US" smtClean="0"/>
              <a:pPr/>
              <a:t>18</a:t>
            </a:fld>
            <a:endParaRPr lang="en-US" dirty="0"/>
          </a:p>
        </p:txBody>
      </p:sp>
    </p:spTree>
    <p:extLst>
      <p:ext uri="{BB962C8B-B14F-4D97-AF65-F5344CB8AC3E}">
        <p14:creationId xmlns:p14="http://schemas.microsoft.com/office/powerpoint/2010/main" val="102209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2620" y="1465016"/>
            <a:ext cx="7545063" cy="4690174"/>
          </a:xfrm>
        </p:spPr>
      </p:pic>
      <p:sp>
        <p:nvSpPr>
          <p:cNvPr id="3" name="Slide Number Placeholder 2">
            <a:extLst>
              <a:ext uri="{FF2B5EF4-FFF2-40B4-BE49-F238E27FC236}">
                <a16:creationId xmlns:a16="http://schemas.microsoft.com/office/drawing/2014/main" id="{546F736D-1910-4E6F-9F86-9A9B0FCF474B}"/>
              </a:ext>
            </a:extLst>
          </p:cNvPr>
          <p:cNvSpPr>
            <a:spLocks noGrp="1"/>
          </p:cNvSpPr>
          <p:nvPr>
            <p:ph type="sldNum" sz="quarter" idx="11"/>
          </p:nvPr>
        </p:nvSpPr>
        <p:spPr/>
        <p:txBody>
          <a:bodyPr/>
          <a:lstStyle/>
          <a:p>
            <a:fld id="{19B51A1E-902D-48AF-9020-955120F399B6}" type="slidenum">
              <a:rPr lang="en-US" smtClean="0"/>
              <a:pPr/>
              <a:t>19</a:t>
            </a:fld>
            <a:endParaRPr lang="en-US" dirty="0"/>
          </a:p>
        </p:txBody>
      </p:sp>
    </p:spTree>
    <p:extLst>
      <p:ext uri="{BB962C8B-B14F-4D97-AF65-F5344CB8AC3E}">
        <p14:creationId xmlns:p14="http://schemas.microsoft.com/office/powerpoint/2010/main" val="4938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000" y="1152000"/>
            <a:ext cx="11340000" cy="3202286"/>
          </a:xfrm>
        </p:spPr>
        <p:txBody>
          <a:bodyPr/>
          <a:lstStyle/>
          <a:p>
            <a:r>
              <a:rPr lang="en-IN" sz="2000" dirty="0">
                <a:solidFill>
                  <a:schemeClr val="bg1"/>
                </a:solidFill>
                <a:latin typeface="HP Simplified" panose="020B0604020204020204" pitchFamily="34" charset="0"/>
                <a:cs typeface="Calibri" panose="020F0502020204030204" pitchFamily="34" charset="0"/>
              </a:rPr>
              <a:t>Drugs are mainly substances that cause change in an organism’s physiology or psychology when consumed.</a:t>
            </a:r>
          </a:p>
          <a:p>
            <a:r>
              <a:rPr lang="en-IN" sz="2000" dirty="0">
                <a:solidFill>
                  <a:schemeClr val="bg1"/>
                </a:solidFill>
                <a:latin typeface="HP Simplified" panose="020B0604020204020204" pitchFamily="34" charset="0"/>
                <a:cs typeface="Calibri" panose="020F0502020204030204" pitchFamily="34" charset="0"/>
              </a:rPr>
              <a:t>In the ancient days, drugs were obtained from natural sources.</a:t>
            </a:r>
          </a:p>
          <a:p>
            <a:r>
              <a:rPr lang="en-IN" sz="2000" dirty="0">
                <a:solidFill>
                  <a:schemeClr val="bg1"/>
                </a:solidFill>
                <a:latin typeface="HP Simplified" panose="020B0604020204020204" pitchFamily="34" charset="0"/>
                <a:cs typeface="Calibri" panose="020F0502020204030204" pitchFamily="34" charset="0"/>
              </a:rPr>
              <a:t>For example:-</a:t>
            </a:r>
          </a:p>
          <a:p>
            <a:r>
              <a:rPr lang="en-IN" sz="2000" dirty="0">
                <a:solidFill>
                  <a:schemeClr val="bg1"/>
                </a:solidFill>
                <a:latin typeface="HP Simplified" panose="020B0604020204020204" pitchFamily="34" charset="0"/>
                <a:cs typeface="Calibri" panose="020F0502020204030204" pitchFamily="34" charset="0"/>
              </a:rPr>
              <a:t>A) From medicinal plants e.g. the natural extracts from plants</a:t>
            </a:r>
          </a:p>
          <a:p>
            <a:r>
              <a:rPr lang="en-IN" sz="2000" dirty="0">
                <a:solidFill>
                  <a:schemeClr val="bg1"/>
                </a:solidFill>
                <a:latin typeface="HP Simplified" panose="020B0604020204020204" pitchFamily="34" charset="0"/>
                <a:cs typeface="Calibri" panose="020F0502020204030204" pitchFamily="34" charset="0"/>
              </a:rPr>
              <a:t>B) From animals</a:t>
            </a:r>
          </a:p>
          <a:p>
            <a:r>
              <a:rPr lang="en-IN" sz="2000" dirty="0">
                <a:solidFill>
                  <a:schemeClr val="bg1"/>
                </a:solidFill>
                <a:latin typeface="HP Simplified" panose="020B0604020204020204" pitchFamily="34" charset="0"/>
                <a:cs typeface="Calibri" panose="020F0502020204030204" pitchFamily="34" charset="0"/>
              </a:rPr>
              <a:t>C) From minerals</a:t>
            </a:r>
          </a:p>
          <a:p>
            <a:r>
              <a:rPr lang="en-IN" sz="2000" dirty="0">
                <a:solidFill>
                  <a:schemeClr val="bg1"/>
                </a:solidFill>
                <a:latin typeface="HP Simplified" panose="020B0604020204020204" pitchFamily="34" charset="0"/>
                <a:cs typeface="Calibri" panose="020F0502020204030204" pitchFamily="34" charset="0"/>
              </a:rPr>
              <a:t>D) From water bodies such as seas and oceans such as corals</a:t>
            </a:r>
          </a:p>
          <a:p>
            <a:r>
              <a:rPr lang="en-IN" sz="2000" dirty="0">
                <a:solidFill>
                  <a:schemeClr val="bg1"/>
                </a:solidFill>
                <a:latin typeface="HP Simplified" panose="020B0604020204020204" pitchFamily="34" charset="0"/>
                <a:cs typeface="Calibri" panose="020F0502020204030204" pitchFamily="34" charset="0"/>
              </a:rPr>
              <a:t>But more recently drugs are also produced by organic synthesis.</a:t>
            </a:r>
          </a:p>
          <a:p>
            <a:endParaRPr lang="en-IN" dirty="0"/>
          </a:p>
        </p:txBody>
      </p:sp>
      <p:sp>
        <p:nvSpPr>
          <p:cNvPr id="2" name="Title 1">
            <a:extLst>
              <a:ext uri="{FF2B5EF4-FFF2-40B4-BE49-F238E27FC236}">
                <a16:creationId xmlns:a16="http://schemas.microsoft.com/office/drawing/2014/main" id="{9CB1D87D-E475-451A-B36C-E4A4F63609C1}"/>
              </a:ext>
            </a:extLst>
          </p:cNvPr>
          <p:cNvSpPr>
            <a:spLocks noGrp="1"/>
          </p:cNvSpPr>
          <p:nvPr>
            <p:ph type="title"/>
          </p:nvPr>
        </p:nvSpPr>
        <p:spPr/>
        <p:txBody>
          <a:bodyPr/>
          <a:lstStyle/>
          <a:p>
            <a:r>
              <a:rPr lang="en-US" sz="4400" dirty="0">
                <a:solidFill>
                  <a:schemeClr val="bg1"/>
                </a:solidFill>
              </a:rPr>
              <a:t>Origin/sources of drugs</a:t>
            </a:r>
          </a:p>
        </p:txBody>
      </p:sp>
      <p:sp>
        <p:nvSpPr>
          <p:cNvPr id="4" name="Slide Number Placeholder 3">
            <a:extLst>
              <a:ext uri="{FF2B5EF4-FFF2-40B4-BE49-F238E27FC236}">
                <a16:creationId xmlns:a16="http://schemas.microsoft.com/office/drawing/2014/main" id="{1DAF16E1-87DB-4920-A90B-23E1C72DDC7F}"/>
              </a:ext>
            </a:extLst>
          </p:cNvPr>
          <p:cNvSpPr>
            <a:spLocks noGrp="1"/>
          </p:cNvSpPr>
          <p:nvPr>
            <p:ph type="sldNum" sz="quarter" idx="11"/>
          </p:nvPr>
        </p:nvSpPr>
        <p:spPr>
          <a:xfrm>
            <a:off x="11356280" y="6155453"/>
            <a:ext cx="432000" cy="432000"/>
          </a:xfrm>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79575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2000" y="1152000"/>
            <a:ext cx="11340000" cy="4421486"/>
          </a:xfrm>
        </p:spPr>
        <p:txBody>
          <a:bodyPr/>
          <a:lstStyle/>
          <a:p>
            <a:r>
              <a:rPr lang="en-IN" sz="2000" dirty="0">
                <a:solidFill>
                  <a:schemeClr val="bg1"/>
                </a:solidFill>
                <a:latin typeface="HP Simplified" panose="020B0604020204020204" pitchFamily="34" charset="0"/>
                <a:cs typeface="Calibri" panose="020F0502020204030204" pitchFamily="34" charset="0"/>
              </a:rPr>
              <a:t>A) Terpenes are the constituents of essential oils:-</a:t>
            </a:r>
          </a:p>
          <a:p>
            <a:r>
              <a:rPr lang="en-IN" sz="2000" dirty="0">
                <a:solidFill>
                  <a:schemeClr val="bg1"/>
                </a:solidFill>
                <a:latin typeface="HP Simplified" panose="020B0604020204020204" pitchFamily="34" charset="0"/>
                <a:cs typeface="Calibri" panose="020F0502020204030204" pitchFamily="34" charset="0"/>
              </a:rPr>
              <a:t>Many of the plants such as citrus, mint, eucalyptus, lemongrass, etc. synthesise a complex mixture of alcohols, ketones, aldehydes and terpenoids which are known as essential oils.</a:t>
            </a:r>
          </a:p>
          <a:p>
            <a:r>
              <a:rPr lang="en-IN" sz="2000" dirty="0">
                <a:solidFill>
                  <a:schemeClr val="bg1"/>
                </a:solidFill>
                <a:latin typeface="HP Simplified" panose="020B0604020204020204" pitchFamily="34" charset="0"/>
                <a:cs typeface="Calibri" panose="020F0502020204030204" pitchFamily="34" charset="0"/>
              </a:rPr>
              <a:t>These essential oils are not only responsible for the characteristic odour and flavour of these plants but are also known to have insect repellent properties.</a:t>
            </a:r>
          </a:p>
          <a:p>
            <a:r>
              <a:rPr lang="en-IN" sz="2000" dirty="0">
                <a:solidFill>
                  <a:schemeClr val="bg1"/>
                </a:solidFill>
                <a:latin typeface="HP Simplified" panose="020B0604020204020204" pitchFamily="34" charset="0"/>
                <a:cs typeface="Calibri" panose="020F0502020204030204" pitchFamily="34" charset="0"/>
              </a:rPr>
              <a:t>B) Terpenes have insecticidal properties:-</a:t>
            </a:r>
          </a:p>
          <a:p>
            <a:r>
              <a:rPr lang="en-IN" sz="2000" dirty="0">
                <a:solidFill>
                  <a:schemeClr val="bg1"/>
                </a:solidFill>
                <a:latin typeface="HP Simplified" panose="020B0604020204020204" pitchFamily="34" charset="0"/>
                <a:cs typeface="Calibri" panose="020F0502020204030204" pitchFamily="34" charset="0"/>
              </a:rPr>
              <a:t>One of the well known natural insect toxins is pyrethrin, a monoterpene ester which is produced in the ovaries of flowers of </a:t>
            </a:r>
            <a:r>
              <a:rPr lang="en-IN" sz="2000" i="1" dirty="0">
                <a:solidFill>
                  <a:schemeClr val="bg1"/>
                </a:solidFill>
                <a:latin typeface="HP Simplified" panose="020B0604020204020204" pitchFamily="34" charset="0"/>
                <a:cs typeface="Calibri" panose="020F0502020204030204" pitchFamily="34" charset="0"/>
              </a:rPr>
              <a:t>Chrysanthemum</a:t>
            </a:r>
            <a:r>
              <a:rPr lang="en-IN" sz="2000" dirty="0">
                <a:solidFill>
                  <a:schemeClr val="bg1"/>
                </a:solidFill>
                <a:latin typeface="HP Simplified" panose="020B0604020204020204" pitchFamily="34" charset="0"/>
                <a:cs typeface="Calibri" panose="020F0502020204030204" pitchFamily="34" charset="0"/>
              </a:rPr>
              <a:t> (</a:t>
            </a:r>
            <a:r>
              <a:rPr lang="en-IN" sz="2000" i="1" dirty="0">
                <a:solidFill>
                  <a:schemeClr val="bg1"/>
                </a:solidFill>
                <a:latin typeface="HP Simplified" panose="020B0604020204020204" pitchFamily="34" charset="0"/>
                <a:cs typeface="Calibri" panose="020F0502020204030204" pitchFamily="34" charset="0"/>
              </a:rPr>
              <a:t>Pyrethrum</a:t>
            </a:r>
            <a:r>
              <a:rPr lang="en-IN" sz="2000" dirty="0">
                <a:solidFill>
                  <a:schemeClr val="bg1"/>
                </a:solidFill>
                <a:latin typeface="HP Simplified" panose="020B0604020204020204" pitchFamily="34" charset="0"/>
                <a:cs typeface="Calibri" panose="020F0502020204030204" pitchFamily="34" charset="0"/>
              </a:rPr>
              <a:t>) </a:t>
            </a:r>
            <a:r>
              <a:rPr lang="en-IN" sz="2000" i="1" dirty="0">
                <a:solidFill>
                  <a:schemeClr val="bg1"/>
                </a:solidFill>
                <a:latin typeface="HP Simplified" panose="020B0604020204020204" pitchFamily="34" charset="0"/>
                <a:cs typeface="Calibri" panose="020F0502020204030204" pitchFamily="34" charset="0"/>
              </a:rPr>
              <a:t>cineraiifolium.</a:t>
            </a:r>
          </a:p>
          <a:p>
            <a:r>
              <a:rPr lang="en-IN" sz="2000" dirty="0">
                <a:solidFill>
                  <a:schemeClr val="bg1"/>
                </a:solidFill>
                <a:latin typeface="HP Simplified" panose="020B0604020204020204" pitchFamily="34" charset="0"/>
                <a:cs typeface="Calibri" panose="020F0502020204030204" pitchFamily="34" charset="0"/>
              </a:rPr>
              <a:t>It is a neurotoxin that interferes with the sodium channels in the insect nerve membrane.</a:t>
            </a:r>
          </a:p>
          <a:p>
            <a:r>
              <a:rPr lang="en-IN" sz="2000" dirty="0">
                <a:solidFill>
                  <a:schemeClr val="bg1"/>
                </a:solidFill>
                <a:latin typeface="HP Simplified" panose="020B0604020204020204" pitchFamily="34" charset="0"/>
                <a:cs typeface="Calibri" panose="020F0502020204030204" pitchFamily="34" charset="0"/>
              </a:rPr>
              <a:t>Pyrethrins are popular because they have a comparatively low mammalian toxicity.</a:t>
            </a:r>
          </a:p>
          <a:p>
            <a:r>
              <a:rPr lang="en-IN" sz="2000" dirty="0">
                <a:solidFill>
                  <a:schemeClr val="bg1"/>
                </a:solidFill>
                <a:latin typeface="HP Simplified" panose="020B0604020204020204" pitchFamily="34" charset="0"/>
                <a:cs typeface="Calibri" panose="020F0502020204030204" pitchFamily="34" charset="0"/>
              </a:rPr>
              <a:t>They are also inactivated by oxidation and hence don’t persist in the environment.</a:t>
            </a:r>
          </a:p>
          <a:p>
            <a:r>
              <a:rPr lang="en-IN" sz="2000" dirty="0">
                <a:solidFill>
                  <a:schemeClr val="bg1"/>
                </a:solidFill>
                <a:latin typeface="HP Simplified" panose="020B0604020204020204" pitchFamily="34" charset="0"/>
                <a:cs typeface="Calibri" panose="020F0502020204030204" pitchFamily="34" charset="0"/>
              </a:rPr>
              <a:t>Many other terpenes, although not insecticidal per se, help in repelling insect invasion of plants.</a:t>
            </a:r>
          </a:p>
        </p:txBody>
      </p:sp>
      <p:sp>
        <p:nvSpPr>
          <p:cNvPr id="2" name="Title 1">
            <a:extLst>
              <a:ext uri="{FF2B5EF4-FFF2-40B4-BE49-F238E27FC236}">
                <a16:creationId xmlns:a16="http://schemas.microsoft.com/office/drawing/2014/main" id="{D7B49E91-9331-4D7D-9534-00A6BAB64D7C}"/>
              </a:ext>
            </a:extLst>
          </p:cNvPr>
          <p:cNvSpPr>
            <a:spLocks noGrp="1"/>
          </p:cNvSpPr>
          <p:nvPr>
            <p:ph type="title"/>
          </p:nvPr>
        </p:nvSpPr>
        <p:spPr/>
        <p:txBody>
          <a:bodyPr/>
          <a:lstStyle/>
          <a:p>
            <a:r>
              <a:rPr lang="en-US" sz="4000" dirty="0">
                <a:solidFill>
                  <a:schemeClr val="accent1">
                    <a:lumMod val="40000"/>
                    <a:lumOff val="60000"/>
                  </a:schemeClr>
                </a:solidFill>
              </a:rPr>
              <a:t>Functions/Applications of Terpenes</a:t>
            </a:r>
          </a:p>
        </p:txBody>
      </p:sp>
      <p:sp>
        <p:nvSpPr>
          <p:cNvPr id="3" name="Slide Number Placeholder 2">
            <a:extLst>
              <a:ext uri="{FF2B5EF4-FFF2-40B4-BE49-F238E27FC236}">
                <a16:creationId xmlns:a16="http://schemas.microsoft.com/office/drawing/2014/main" id="{5108DE63-22D3-42B8-803D-E9D8BE04D5B8}"/>
              </a:ext>
            </a:extLst>
          </p:cNvPr>
          <p:cNvSpPr>
            <a:spLocks noGrp="1"/>
          </p:cNvSpPr>
          <p:nvPr>
            <p:ph type="sldNum" sz="quarter" idx="11"/>
          </p:nvPr>
        </p:nvSpPr>
        <p:spPr/>
        <p:txBody>
          <a:bodyPr/>
          <a:lstStyle/>
          <a:p>
            <a:fld id="{19B51A1E-902D-48AF-9020-955120F399B6}" type="slidenum">
              <a:rPr lang="en-US" smtClean="0"/>
              <a:pPr/>
              <a:t>20</a:t>
            </a:fld>
            <a:endParaRPr lang="en-US" dirty="0"/>
          </a:p>
        </p:txBody>
      </p:sp>
    </p:spTree>
    <p:extLst>
      <p:ext uri="{BB962C8B-B14F-4D97-AF65-F5344CB8AC3E}">
        <p14:creationId xmlns:p14="http://schemas.microsoft.com/office/powerpoint/2010/main" val="131380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00" y="864000"/>
            <a:ext cx="1752600" cy="2609850"/>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21</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600" y="1300936"/>
            <a:ext cx="3715923" cy="24727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802" y="1333131"/>
            <a:ext cx="3270641" cy="21764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0358" y="1690319"/>
            <a:ext cx="2514600" cy="18192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5246" y="3939840"/>
            <a:ext cx="3580095" cy="2647350"/>
          </a:xfrm>
          <a:prstGeom prst="rect">
            <a:avLst/>
          </a:prstGeom>
        </p:spPr>
      </p:pic>
      <p:sp>
        <p:nvSpPr>
          <p:cNvPr id="2" name="TextBox 1">
            <a:extLst>
              <a:ext uri="{FF2B5EF4-FFF2-40B4-BE49-F238E27FC236}">
                <a16:creationId xmlns:a16="http://schemas.microsoft.com/office/drawing/2014/main" id="{DF981B6D-4256-452D-8653-C3EED0AD3CFB}"/>
              </a:ext>
            </a:extLst>
          </p:cNvPr>
          <p:cNvSpPr txBox="1"/>
          <p:nvPr/>
        </p:nvSpPr>
        <p:spPr>
          <a:xfrm>
            <a:off x="9750433" y="3509594"/>
            <a:ext cx="2154449" cy="899846"/>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Pyrethrin</a:t>
            </a:r>
          </a:p>
        </p:txBody>
      </p:sp>
      <p:sp>
        <p:nvSpPr>
          <p:cNvPr id="10" name="TextBox 9">
            <a:extLst>
              <a:ext uri="{FF2B5EF4-FFF2-40B4-BE49-F238E27FC236}">
                <a16:creationId xmlns:a16="http://schemas.microsoft.com/office/drawing/2014/main" id="{1652A843-906E-43EE-B617-BB024407DA9B}"/>
              </a:ext>
            </a:extLst>
          </p:cNvPr>
          <p:cNvSpPr txBox="1"/>
          <p:nvPr/>
        </p:nvSpPr>
        <p:spPr>
          <a:xfrm>
            <a:off x="7640320" y="5151120"/>
            <a:ext cx="3048000" cy="1158240"/>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A chrysanthemum flower (</a:t>
            </a:r>
            <a:r>
              <a:rPr lang="en-IN" sz="2000" i="1" dirty="0">
                <a:solidFill>
                  <a:schemeClr val="bg1"/>
                </a:solidFill>
                <a:latin typeface="HP Simplified" panose="020B0604020204020204" pitchFamily="34" charset="0"/>
              </a:rPr>
              <a:t>Pyrethrum cineraiifolium)</a:t>
            </a:r>
            <a:endParaRPr lang="en-IN" sz="2000" dirty="0">
              <a:solidFill>
                <a:schemeClr val="bg1"/>
              </a:solidFill>
              <a:latin typeface="HP Simplified" panose="020B0604020204020204" pitchFamily="34" charset="0"/>
            </a:endParaRPr>
          </a:p>
        </p:txBody>
      </p:sp>
      <p:sp>
        <p:nvSpPr>
          <p:cNvPr id="11" name="TextBox 10">
            <a:extLst>
              <a:ext uri="{FF2B5EF4-FFF2-40B4-BE49-F238E27FC236}">
                <a16:creationId xmlns:a16="http://schemas.microsoft.com/office/drawing/2014/main" id="{ED914EBB-2728-27A2-11BA-F17BB1337CF3}"/>
              </a:ext>
            </a:extLst>
          </p:cNvPr>
          <p:cNvSpPr txBox="1"/>
          <p:nvPr/>
        </p:nvSpPr>
        <p:spPr>
          <a:xfrm>
            <a:off x="4355805" y="329931"/>
            <a:ext cx="783619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Essential Oils</a:t>
            </a:r>
          </a:p>
        </p:txBody>
      </p:sp>
      <p:sp>
        <p:nvSpPr>
          <p:cNvPr id="12" name="Arrow: Down 11">
            <a:extLst>
              <a:ext uri="{FF2B5EF4-FFF2-40B4-BE49-F238E27FC236}">
                <a16:creationId xmlns:a16="http://schemas.microsoft.com/office/drawing/2014/main" id="{8BDF321B-6308-0A32-7DC7-7EF5135694A8}"/>
              </a:ext>
            </a:extLst>
          </p:cNvPr>
          <p:cNvSpPr/>
          <p:nvPr/>
        </p:nvSpPr>
        <p:spPr>
          <a:xfrm>
            <a:off x="4433776" y="730041"/>
            <a:ext cx="637953" cy="436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Arrow: Down 12">
            <a:extLst>
              <a:ext uri="{FF2B5EF4-FFF2-40B4-BE49-F238E27FC236}">
                <a16:creationId xmlns:a16="http://schemas.microsoft.com/office/drawing/2014/main" id="{A7ED8082-DFCA-8C5B-9E52-3E26B9E140A7}"/>
              </a:ext>
            </a:extLst>
          </p:cNvPr>
          <p:cNvSpPr/>
          <p:nvPr/>
        </p:nvSpPr>
        <p:spPr>
          <a:xfrm rot="19504771">
            <a:off x="5811456" y="659805"/>
            <a:ext cx="637953" cy="436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Arrow: Down 13">
            <a:extLst>
              <a:ext uri="{FF2B5EF4-FFF2-40B4-BE49-F238E27FC236}">
                <a16:creationId xmlns:a16="http://schemas.microsoft.com/office/drawing/2014/main" id="{EA4371AE-DF43-BC82-EA35-C40921A561F0}"/>
              </a:ext>
            </a:extLst>
          </p:cNvPr>
          <p:cNvSpPr/>
          <p:nvPr/>
        </p:nvSpPr>
        <p:spPr>
          <a:xfrm rot="4724293">
            <a:off x="3113585" y="-225340"/>
            <a:ext cx="563524" cy="2014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72816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C163A50-2819-40D9-A42F-D84F47928C94}"/>
              </a:ext>
            </a:extLst>
          </p:cNvPr>
          <p:cNvSpPr>
            <a:spLocks noGrp="1"/>
          </p:cNvSpPr>
          <p:nvPr>
            <p:ph idx="1"/>
          </p:nvPr>
        </p:nvSpPr>
        <p:spPr>
          <a:xfrm>
            <a:off x="432000" y="1152000"/>
            <a:ext cx="10876080" cy="3115200"/>
          </a:xfrm>
        </p:spPr>
        <p:txBody>
          <a:bodyPr/>
          <a:lstStyle/>
          <a:p>
            <a:r>
              <a:rPr lang="en-US" sz="2000" dirty="0">
                <a:solidFill>
                  <a:schemeClr val="bg1"/>
                </a:solidFill>
                <a:latin typeface="HP Simplified" panose="020B0604020204020204" pitchFamily="34" charset="0"/>
                <a:cs typeface="Calibri" panose="020F0502020204030204" pitchFamily="34" charset="0"/>
              </a:rPr>
              <a:t>Sterols like stigmasterol, sitosterol, etc. are constituents of plant membranes which is perhaps the most important known function in plants.</a:t>
            </a:r>
          </a:p>
          <a:p>
            <a:endParaRPr lang="en-US" sz="2000" dirty="0">
              <a:solidFill>
                <a:schemeClr val="bg1"/>
              </a:solidFill>
              <a:latin typeface="HP Simplified" panose="020B0604020204020204" pitchFamily="34" charset="0"/>
              <a:cs typeface="Calibri" panose="020F0502020204030204" pitchFamily="34" charset="0"/>
            </a:endParaRPr>
          </a:p>
          <a:p>
            <a:r>
              <a:rPr lang="en-US" sz="2000" dirty="0">
                <a:solidFill>
                  <a:schemeClr val="bg1"/>
                </a:solidFill>
                <a:latin typeface="HP Simplified" panose="020B0604020204020204" pitchFamily="34" charset="0"/>
                <a:cs typeface="Calibri" panose="020F0502020204030204" pitchFamily="34" charset="0"/>
              </a:rPr>
              <a:t>Some sterols like phytoecdysones have a protective function.</a:t>
            </a:r>
          </a:p>
          <a:p>
            <a:pPr marL="0" indent="0">
              <a:buNone/>
            </a:pPr>
            <a:endParaRPr lang="en-US" sz="2000" dirty="0">
              <a:solidFill>
                <a:schemeClr val="bg1"/>
              </a:solidFill>
              <a:latin typeface="HP Simplified" panose="020B0604020204020204" pitchFamily="34" charset="0"/>
              <a:cs typeface="Calibri" panose="020F0502020204030204" pitchFamily="34" charset="0"/>
            </a:endParaRPr>
          </a:p>
          <a:p>
            <a:r>
              <a:rPr lang="en-US" sz="2000" dirty="0">
                <a:solidFill>
                  <a:schemeClr val="bg1"/>
                </a:solidFill>
                <a:latin typeface="HP Simplified" panose="020B0604020204020204" pitchFamily="34" charset="0"/>
                <a:cs typeface="Calibri" panose="020F0502020204030204" pitchFamily="34" charset="0"/>
              </a:rPr>
              <a:t>These phytoecdysones mimic the hormone ecdysone (that helps in molting) produced by insects like caterpillars, thus the insects can’t distinguish them from ecdysone.</a:t>
            </a:r>
          </a:p>
        </p:txBody>
      </p:sp>
      <p:sp>
        <p:nvSpPr>
          <p:cNvPr id="4" name="Slide Number Placeholder 3">
            <a:extLst>
              <a:ext uri="{FF2B5EF4-FFF2-40B4-BE49-F238E27FC236}">
                <a16:creationId xmlns:a16="http://schemas.microsoft.com/office/drawing/2014/main" id="{DFD249B8-A654-41FD-9724-45A3A5EE13F9}"/>
              </a:ext>
            </a:extLst>
          </p:cNvPr>
          <p:cNvSpPr>
            <a:spLocks noGrp="1"/>
          </p:cNvSpPr>
          <p:nvPr>
            <p:ph type="sldNum" sz="quarter" idx="11"/>
          </p:nvPr>
        </p:nvSpPr>
        <p:spPr/>
        <p:txBody>
          <a:bodyPr/>
          <a:lstStyle/>
          <a:p>
            <a:fld id="{19B51A1E-902D-48AF-9020-955120F399B6}" type="slidenum">
              <a:rPr lang="en-US" smtClean="0"/>
              <a:pPr/>
              <a:t>22</a:t>
            </a:fld>
            <a:endParaRPr lang="en-US" dirty="0"/>
          </a:p>
        </p:txBody>
      </p:sp>
    </p:spTree>
    <p:extLst>
      <p:ext uri="{BB962C8B-B14F-4D97-AF65-F5344CB8AC3E}">
        <p14:creationId xmlns:p14="http://schemas.microsoft.com/office/powerpoint/2010/main" val="8671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7EA276-BA48-47B5-9C97-46266AE48981}"/>
              </a:ext>
            </a:extLst>
          </p:cNvPr>
          <p:cNvSpPr>
            <a:spLocks noGrp="1"/>
          </p:cNvSpPr>
          <p:nvPr>
            <p:ph idx="1"/>
          </p:nvPr>
        </p:nvSpPr>
        <p:spPr>
          <a:xfrm>
            <a:off x="432000" y="1152000"/>
            <a:ext cx="9199680" cy="3602880"/>
          </a:xfrm>
        </p:spPr>
        <p:txBody>
          <a:bodyPr/>
          <a:lstStyle/>
          <a:p>
            <a:r>
              <a:rPr lang="en-US" sz="2000" dirty="0">
                <a:solidFill>
                  <a:schemeClr val="bg1"/>
                </a:solidFill>
                <a:latin typeface="HP Simplified" panose="020B0604020204020204" pitchFamily="34" charset="0"/>
                <a:cs typeface="Calibri" panose="020F0502020204030204" pitchFamily="34" charset="0"/>
              </a:rPr>
              <a:t>So, when the leaves having phytoecdysones are ingested by the insects, these phytoecdysones disrupt the insect’s molting cycle by causing the following to the insects:-</a:t>
            </a:r>
          </a:p>
          <a:p>
            <a:pPr marL="0" indent="0">
              <a:buNone/>
            </a:pPr>
            <a:endParaRPr lang="en-US" sz="2000" dirty="0">
              <a:solidFill>
                <a:schemeClr val="bg1"/>
              </a:solidFill>
              <a:latin typeface="HP Simplified" panose="020B0604020204020204" pitchFamily="34" charset="0"/>
              <a:cs typeface="Calibri" panose="020F0502020204030204" pitchFamily="34" charset="0"/>
            </a:endParaRPr>
          </a:p>
          <a:p>
            <a:r>
              <a:rPr lang="en-US" sz="2000" dirty="0">
                <a:solidFill>
                  <a:schemeClr val="bg1"/>
                </a:solidFill>
                <a:latin typeface="HP Simplified" panose="020B0604020204020204" pitchFamily="34" charset="0"/>
                <a:cs typeface="Calibri" panose="020F0502020204030204" pitchFamily="34" charset="0"/>
              </a:rPr>
              <a:t>A) Premature molting</a:t>
            </a:r>
          </a:p>
          <a:p>
            <a:endParaRPr lang="en-US" sz="2000" dirty="0">
              <a:solidFill>
                <a:schemeClr val="bg1"/>
              </a:solidFill>
              <a:latin typeface="HP Simplified" panose="020B0604020204020204" pitchFamily="34" charset="0"/>
              <a:cs typeface="Calibri" panose="020F0502020204030204" pitchFamily="34" charset="0"/>
            </a:endParaRPr>
          </a:p>
          <a:p>
            <a:pPr marL="0" indent="0">
              <a:buNone/>
            </a:pPr>
            <a:r>
              <a:rPr lang="en-US" sz="2000" dirty="0">
                <a:solidFill>
                  <a:schemeClr val="bg1"/>
                </a:solidFill>
                <a:latin typeface="HP Simplified" panose="020B0604020204020204" pitchFamily="34" charset="0"/>
                <a:cs typeface="Calibri" panose="020F0502020204030204" pitchFamily="34" charset="0"/>
              </a:rPr>
              <a:t>               or</a:t>
            </a:r>
          </a:p>
          <a:p>
            <a:r>
              <a:rPr lang="en-US" sz="2000" dirty="0">
                <a:solidFill>
                  <a:schemeClr val="bg1"/>
                </a:solidFill>
                <a:latin typeface="HP Simplified" panose="020B0604020204020204" pitchFamily="34" charset="0"/>
                <a:cs typeface="Calibri" panose="020F0502020204030204" pitchFamily="34" charset="0"/>
              </a:rPr>
              <a:t>B) Losing weight</a:t>
            </a:r>
          </a:p>
          <a:p>
            <a:endParaRPr lang="en-US" sz="2000" dirty="0">
              <a:solidFill>
                <a:schemeClr val="bg1"/>
              </a:solidFill>
              <a:latin typeface="HP Simplified" panose="020B0604020204020204" pitchFamily="34" charset="0"/>
              <a:cs typeface="Calibri" panose="020F0502020204030204" pitchFamily="34" charset="0"/>
            </a:endParaRPr>
          </a:p>
          <a:p>
            <a:pPr marL="0" indent="0">
              <a:buNone/>
            </a:pPr>
            <a:r>
              <a:rPr lang="en-US" sz="2000" dirty="0">
                <a:solidFill>
                  <a:schemeClr val="bg1"/>
                </a:solidFill>
                <a:latin typeface="HP Simplified" panose="020B0604020204020204" pitchFamily="34" charset="0"/>
                <a:cs typeface="Calibri" panose="020F0502020204030204" pitchFamily="34" charset="0"/>
              </a:rPr>
              <a:t>               or</a:t>
            </a:r>
          </a:p>
          <a:p>
            <a:r>
              <a:rPr lang="en-US" sz="2000" dirty="0">
                <a:solidFill>
                  <a:schemeClr val="bg1"/>
                </a:solidFill>
                <a:latin typeface="HP Simplified" panose="020B0604020204020204" pitchFamily="34" charset="0"/>
                <a:cs typeface="Calibri" panose="020F0502020204030204" pitchFamily="34" charset="0"/>
              </a:rPr>
              <a:t>C) Other metabolic damage and subsequently death</a:t>
            </a:r>
          </a:p>
          <a:p>
            <a:endParaRPr lang="en-IN" dirty="0"/>
          </a:p>
        </p:txBody>
      </p:sp>
      <p:sp>
        <p:nvSpPr>
          <p:cNvPr id="4" name="Slide Number Placeholder 3">
            <a:extLst>
              <a:ext uri="{FF2B5EF4-FFF2-40B4-BE49-F238E27FC236}">
                <a16:creationId xmlns:a16="http://schemas.microsoft.com/office/drawing/2014/main" id="{3FDA4C23-8194-4342-92F8-7F5ED0B9426B}"/>
              </a:ext>
            </a:extLst>
          </p:cNvPr>
          <p:cNvSpPr>
            <a:spLocks noGrp="1"/>
          </p:cNvSpPr>
          <p:nvPr>
            <p:ph type="sldNum" sz="quarter" idx="11"/>
          </p:nvPr>
        </p:nvSpPr>
        <p:spPr/>
        <p:txBody>
          <a:bodyPr/>
          <a:lstStyle/>
          <a:p>
            <a:fld id="{19B51A1E-902D-48AF-9020-955120F399B6}" type="slidenum">
              <a:rPr lang="en-US" noProof="0" smtClean="0"/>
              <a:pPr/>
              <a:t>23</a:t>
            </a:fld>
            <a:endParaRPr lang="en-US" noProof="0" dirty="0"/>
          </a:p>
        </p:txBody>
      </p:sp>
    </p:spTree>
    <p:extLst>
      <p:ext uri="{BB962C8B-B14F-4D97-AF65-F5344CB8AC3E}">
        <p14:creationId xmlns:p14="http://schemas.microsoft.com/office/powerpoint/2010/main" val="110069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000" y="1237343"/>
            <a:ext cx="4023886" cy="2702172"/>
          </a:xfrm>
        </p:spPr>
      </p:pic>
      <p:pic>
        <p:nvPicPr>
          <p:cNvPr id="6" name="Picture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464811" y="1237343"/>
            <a:ext cx="5524228" cy="3504778"/>
          </a:xfrm>
          <a:prstGeom prst="rect">
            <a:avLst/>
          </a:prstGeom>
        </p:spPr>
      </p:pic>
      <p:sp>
        <p:nvSpPr>
          <p:cNvPr id="2" name="TextBox 1">
            <a:extLst>
              <a:ext uri="{FF2B5EF4-FFF2-40B4-BE49-F238E27FC236}">
                <a16:creationId xmlns:a16="http://schemas.microsoft.com/office/drawing/2014/main" id="{2AFBCA34-94A7-42ED-9084-1075569CC2FA}"/>
              </a:ext>
            </a:extLst>
          </p:cNvPr>
          <p:cNvSpPr txBox="1"/>
          <p:nvPr/>
        </p:nvSpPr>
        <p:spPr>
          <a:xfrm>
            <a:off x="288851" y="534550"/>
            <a:ext cx="3810000" cy="569356"/>
          </a:xfrm>
          <a:prstGeom prst="rect">
            <a:avLst/>
          </a:prstGeom>
          <a:noFill/>
        </p:spPr>
        <p:txBody>
          <a:bodyPr wrap="square" lIns="0" tIns="0" rIns="0" bIns="0" rtlCol="0">
            <a:noAutofit/>
          </a:bodyPr>
          <a:lstStyle/>
          <a:p>
            <a:pPr algn="ctr"/>
            <a:r>
              <a:rPr lang="en-IN" sz="2800" dirty="0">
                <a:solidFill>
                  <a:schemeClr val="bg1"/>
                </a:solidFill>
                <a:latin typeface="HP Simplified" panose="020B0604020204020204" pitchFamily="34" charset="0"/>
              </a:rPr>
              <a:t>Phytoecdysone</a:t>
            </a:r>
          </a:p>
        </p:txBody>
      </p:sp>
      <p:sp>
        <p:nvSpPr>
          <p:cNvPr id="7" name="TextBox 6">
            <a:extLst>
              <a:ext uri="{FF2B5EF4-FFF2-40B4-BE49-F238E27FC236}">
                <a16:creationId xmlns:a16="http://schemas.microsoft.com/office/drawing/2014/main" id="{0FDB18EF-2965-45A5-B13E-3F5E49A82CAD}"/>
              </a:ext>
            </a:extLst>
          </p:cNvPr>
          <p:cNvSpPr txBox="1"/>
          <p:nvPr/>
        </p:nvSpPr>
        <p:spPr>
          <a:xfrm>
            <a:off x="7154960" y="505574"/>
            <a:ext cx="3810000" cy="569356"/>
          </a:xfrm>
          <a:prstGeom prst="rect">
            <a:avLst/>
          </a:prstGeom>
          <a:noFill/>
        </p:spPr>
        <p:txBody>
          <a:bodyPr wrap="square" lIns="0" tIns="0" rIns="0" bIns="0" rtlCol="0">
            <a:noAutofit/>
          </a:bodyPr>
          <a:lstStyle/>
          <a:p>
            <a:pPr algn="ctr"/>
            <a:r>
              <a:rPr lang="en-IN" sz="2800" dirty="0">
                <a:solidFill>
                  <a:schemeClr val="bg1"/>
                </a:solidFill>
                <a:latin typeface="HP Simplified" panose="020B0604020204020204" pitchFamily="34" charset="0"/>
              </a:rPr>
              <a:t>Ecdysone</a:t>
            </a:r>
          </a:p>
        </p:txBody>
      </p:sp>
    </p:spTree>
    <p:extLst>
      <p:ext uri="{BB962C8B-B14F-4D97-AF65-F5344CB8AC3E}">
        <p14:creationId xmlns:p14="http://schemas.microsoft.com/office/powerpoint/2010/main" val="220142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999" y="1151999"/>
            <a:ext cx="11600343" cy="5510057"/>
          </a:xfrm>
        </p:spPr>
        <p:txBody>
          <a:bodyPr/>
          <a:lstStyle/>
          <a:p>
            <a:r>
              <a:rPr lang="en-IN" sz="2000" dirty="0">
                <a:solidFill>
                  <a:schemeClr val="bg1"/>
                </a:solidFill>
                <a:latin typeface="HP Simplified" panose="020B0604020204020204" pitchFamily="34" charset="0"/>
                <a:cs typeface="Calibri" panose="020F0502020204030204" pitchFamily="34" charset="0"/>
              </a:rPr>
              <a:t>Non-nitrogenous secondary metabolites include a wide range of compounds.</a:t>
            </a:r>
          </a:p>
          <a:p>
            <a:r>
              <a:rPr lang="en-IN" sz="2000" dirty="0">
                <a:solidFill>
                  <a:schemeClr val="bg1"/>
                </a:solidFill>
                <a:latin typeface="HP Simplified" panose="020B0604020204020204" pitchFamily="34" charset="0"/>
                <a:cs typeface="Calibri" panose="020F0502020204030204" pitchFamily="34" charset="0"/>
              </a:rPr>
              <a:t>Some of the classes of non-nitrogenous secondary metabolites in plants are:-</a:t>
            </a:r>
          </a:p>
          <a:p>
            <a:r>
              <a:rPr lang="en-IN" sz="2000" dirty="0">
                <a:solidFill>
                  <a:schemeClr val="bg1"/>
                </a:solidFill>
                <a:latin typeface="HP Simplified" panose="020B0604020204020204" pitchFamily="34" charset="0"/>
                <a:cs typeface="Calibri" panose="020F0502020204030204" pitchFamily="34" charset="0"/>
              </a:rPr>
              <a:t>A) Glycosides:-</a:t>
            </a:r>
          </a:p>
          <a:p>
            <a:r>
              <a:rPr lang="en-IN" sz="2000" dirty="0">
                <a:solidFill>
                  <a:schemeClr val="bg1"/>
                </a:solidFill>
                <a:latin typeface="HP Simplified" panose="020B0604020204020204" pitchFamily="34" charset="0"/>
                <a:cs typeface="Calibri" panose="020F0502020204030204" pitchFamily="34" charset="0"/>
              </a:rPr>
              <a:t>1) Saponins</a:t>
            </a:r>
          </a:p>
          <a:p>
            <a:r>
              <a:rPr lang="en-IN" sz="2000" dirty="0">
                <a:solidFill>
                  <a:schemeClr val="bg1"/>
                </a:solidFill>
                <a:latin typeface="HP Simplified" panose="020B0604020204020204" pitchFamily="34" charset="0"/>
                <a:cs typeface="Calibri" panose="020F0502020204030204" pitchFamily="34" charset="0"/>
              </a:rPr>
              <a:t>2) Cardiac Glycosides</a:t>
            </a:r>
          </a:p>
          <a:p>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B) Phenylpropanoids:-</a:t>
            </a:r>
          </a:p>
          <a:p>
            <a:r>
              <a:rPr lang="en-IN" sz="2000" dirty="0">
                <a:solidFill>
                  <a:schemeClr val="bg1"/>
                </a:solidFill>
                <a:latin typeface="HP Simplified" panose="020B0604020204020204" pitchFamily="34" charset="0"/>
                <a:cs typeface="Calibri" panose="020F0502020204030204" pitchFamily="34" charset="0"/>
              </a:rPr>
              <a:t>1) Tannins</a:t>
            </a:r>
          </a:p>
          <a:p>
            <a:r>
              <a:rPr lang="en-IN" sz="2000" dirty="0">
                <a:solidFill>
                  <a:schemeClr val="bg1"/>
                </a:solidFill>
                <a:latin typeface="HP Simplified" panose="020B0604020204020204" pitchFamily="34" charset="0"/>
                <a:cs typeface="Calibri" panose="020F0502020204030204" pitchFamily="34" charset="0"/>
              </a:rPr>
              <a:t>2) Lignin</a:t>
            </a:r>
          </a:p>
          <a:p>
            <a:r>
              <a:rPr lang="en-IN" sz="2000" dirty="0">
                <a:solidFill>
                  <a:schemeClr val="bg1"/>
                </a:solidFill>
                <a:latin typeface="HP Simplified" panose="020B0604020204020204" pitchFamily="34" charset="0"/>
                <a:cs typeface="Calibri" panose="020F0502020204030204" pitchFamily="34" charset="0"/>
              </a:rPr>
              <a:t>3) Flavonoids and Stilbenes</a:t>
            </a:r>
          </a:p>
          <a:p>
            <a:r>
              <a:rPr lang="en-IN" sz="2000" dirty="0">
                <a:solidFill>
                  <a:schemeClr val="bg1"/>
                </a:solidFill>
                <a:latin typeface="HP Simplified" panose="020B0604020204020204" pitchFamily="34" charset="0"/>
                <a:cs typeface="Calibri" panose="020F0502020204030204" pitchFamily="34" charset="0"/>
              </a:rPr>
              <a:t>4) Isoflavones</a:t>
            </a:r>
          </a:p>
          <a:p>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C) Coumarins and Coumarin derivatives</a:t>
            </a: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3600" dirty="0">
                <a:solidFill>
                  <a:schemeClr val="accent1">
                    <a:lumMod val="40000"/>
                    <a:lumOff val="60000"/>
                  </a:schemeClr>
                </a:solidFill>
              </a:rPr>
              <a:t>Non-nitrogenous secondary metabolites of plants</a:t>
            </a:r>
          </a:p>
        </p:txBody>
      </p:sp>
      <p:sp>
        <p:nvSpPr>
          <p:cNvPr id="2" name="Slide Number Placeholder 1">
            <a:extLst>
              <a:ext uri="{FF2B5EF4-FFF2-40B4-BE49-F238E27FC236}">
                <a16:creationId xmlns:a16="http://schemas.microsoft.com/office/drawing/2014/main" id="{16ECB4D9-C14E-4743-83A8-1670E858F15F}"/>
              </a:ext>
            </a:extLst>
          </p:cNvPr>
          <p:cNvSpPr>
            <a:spLocks noGrp="1"/>
          </p:cNvSpPr>
          <p:nvPr>
            <p:ph type="sldNum" sz="quarter" idx="11"/>
          </p:nvPr>
        </p:nvSpPr>
        <p:spPr/>
        <p:txBody>
          <a:bodyPr/>
          <a:lstStyle/>
          <a:p>
            <a:fld id="{19B51A1E-902D-48AF-9020-955120F399B6}" type="slidenum">
              <a:rPr lang="en-US" smtClean="0"/>
              <a:pPr/>
              <a:t>25</a:t>
            </a:fld>
            <a:endParaRPr lang="en-US" dirty="0"/>
          </a:p>
        </p:txBody>
      </p:sp>
    </p:spTree>
    <p:extLst>
      <p:ext uri="{BB962C8B-B14F-4D97-AF65-F5344CB8AC3E}">
        <p14:creationId xmlns:p14="http://schemas.microsoft.com/office/powerpoint/2010/main" val="5958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11340000" cy="2418514"/>
          </a:xfrm>
        </p:spPr>
        <p:txBody>
          <a:bodyPr/>
          <a:lstStyle/>
          <a:p>
            <a:r>
              <a:rPr lang="en-IN" sz="2000" dirty="0">
                <a:solidFill>
                  <a:schemeClr val="bg1"/>
                </a:solidFill>
                <a:latin typeface="HP Simplified" panose="020B0604020204020204" pitchFamily="34" charset="0"/>
                <a:cs typeface="Calibri" panose="020F0502020204030204" pitchFamily="34" charset="0"/>
              </a:rPr>
              <a:t>The term glycoside (Greek:- glykys = sweet) refers to the bond formed when a sugar molecule condenses with another molecule having a hydroxyl group.</a:t>
            </a:r>
          </a:p>
          <a:p>
            <a:r>
              <a:rPr lang="en-IN" sz="2000" dirty="0">
                <a:solidFill>
                  <a:schemeClr val="bg1"/>
                </a:solidFill>
                <a:latin typeface="HP Simplified" panose="020B0604020204020204" pitchFamily="34" charset="0"/>
                <a:cs typeface="Calibri" panose="020F0502020204030204" pitchFamily="34" charset="0"/>
              </a:rPr>
              <a:t>Sugars can form glycosidic bonds with other sugars for example when linked together to form polysaccharides or with hydroxyl groups on non-carbohydrate molecules like amino acids or steroids.</a:t>
            </a:r>
          </a:p>
          <a:p>
            <a:r>
              <a:rPr lang="en-IN" sz="2000" dirty="0">
                <a:solidFill>
                  <a:schemeClr val="bg1"/>
                </a:solidFill>
                <a:latin typeface="HP Simplified" panose="020B0604020204020204" pitchFamily="34" charset="0"/>
                <a:cs typeface="Calibri" panose="020F0502020204030204" pitchFamily="34" charset="0"/>
              </a:rPr>
              <a:t>Chemically, glycosides are the condensation products of sugar and the acceptor unit known as aglycone.</a:t>
            </a:r>
          </a:p>
          <a:p>
            <a:r>
              <a:rPr lang="en-IN" sz="2000" dirty="0">
                <a:solidFill>
                  <a:schemeClr val="bg1"/>
                </a:solidFill>
                <a:latin typeface="HP Simplified" panose="020B0604020204020204" pitchFamily="34" charset="0"/>
                <a:cs typeface="Calibri" panose="020F0502020204030204" pitchFamily="34" charset="0"/>
              </a:rPr>
              <a:t>Three of the most interesting glycosides are the saponins, cardiac glycosides (cardenolides) and the cyanogenic glycosides.</a:t>
            </a:r>
          </a:p>
        </p:txBody>
      </p:sp>
      <p:sp>
        <p:nvSpPr>
          <p:cNvPr id="3" name="Title 2"/>
          <p:cNvSpPr>
            <a:spLocks noGrp="1"/>
          </p:cNvSpPr>
          <p:nvPr>
            <p:ph type="title"/>
          </p:nvPr>
        </p:nvSpPr>
        <p:spPr/>
        <p:txBody>
          <a:bodyPr/>
          <a:lstStyle/>
          <a:p>
            <a:r>
              <a:rPr lang="en-IN" sz="4400" dirty="0">
                <a:solidFill>
                  <a:schemeClr val="accent1">
                    <a:lumMod val="40000"/>
                    <a:lumOff val="60000"/>
                  </a:schemeClr>
                </a:solidFill>
              </a:rPr>
              <a:t>Glycosides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26</a:t>
            </a:fld>
            <a:endParaRPr lang="en-US" noProof="0" dirty="0"/>
          </a:p>
        </p:txBody>
      </p:sp>
    </p:spTree>
    <p:extLst>
      <p:ext uri="{BB962C8B-B14F-4D97-AF65-F5344CB8AC3E}">
        <p14:creationId xmlns:p14="http://schemas.microsoft.com/office/powerpoint/2010/main" val="241807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cs typeface="Calibri" panose="020F0502020204030204" pitchFamily="34" charset="0"/>
              </a:rPr>
              <a:t>Saponins, as the name suggests, are glycosides having detergent properties.</a:t>
            </a:r>
          </a:p>
          <a:p>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Saponins can occur in the following forms:-</a:t>
            </a:r>
          </a:p>
          <a:p>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A) Steroid glycosides</a:t>
            </a:r>
          </a:p>
          <a:p>
            <a:pPr marL="0" indent="0">
              <a:buNone/>
            </a:pPr>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B) Steroid-alkaloid glycosides</a:t>
            </a:r>
          </a:p>
          <a:p>
            <a:pPr marL="0" indent="0">
              <a:buNone/>
            </a:pPr>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C) Triterpene glycosides</a:t>
            </a: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Saponins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27</a:t>
            </a:fld>
            <a:endParaRPr lang="en-US" noProof="0" dirty="0"/>
          </a:p>
        </p:txBody>
      </p:sp>
    </p:spTree>
    <p:extLst>
      <p:ext uri="{BB962C8B-B14F-4D97-AF65-F5344CB8AC3E}">
        <p14:creationId xmlns:p14="http://schemas.microsoft.com/office/powerpoint/2010/main" val="127050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1191F-E0D7-4E79-9F04-237C72D79993}"/>
              </a:ext>
            </a:extLst>
          </p:cNvPr>
          <p:cNvSpPr>
            <a:spLocks noGrp="1"/>
          </p:cNvSpPr>
          <p:nvPr>
            <p:ph idx="1"/>
          </p:nvPr>
        </p:nvSpPr>
        <p:spPr/>
        <p:txBody>
          <a:bodyPr/>
          <a:lstStyle/>
          <a:p>
            <a:r>
              <a:rPr lang="en-IN" sz="2000" dirty="0">
                <a:solidFill>
                  <a:schemeClr val="bg1"/>
                </a:solidFill>
                <a:latin typeface="HP Simplified" panose="020B0604020204020204" pitchFamily="34" charset="0"/>
                <a:cs typeface="Calibri" panose="020F0502020204030204" pitchFamily="34" charset="0"/>
              </a:rPr>
              <a:t>Like soap (a combination of sodium salt and fatty acid), the combination of hydrophobic triterpene and hydrophilic sugar gives saponins the properties of a surfactant or a detergent.</a:t>
            </a:r>
          </a:p>
          <a:p>
            <a:pPr marL="0" indent="0">
              <a:buNone/>
            </a:pPr>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The name saponin is derived from the plant</a:t>
            </a:r>
            <a:r>
              <a:rPr lang="en-IN" sz="2000" i="1" dirty="0">
                <a:solidFill>
                  <a:schemeClr val="bg1"/>
                </a:solidFill>
                <a:latin typeface="HP Simplified" panose="020B0604020204020204" pitchFamily="34" charset="0"/>
                <a:cs typeface="Calibri" panose="020F0502020204030204" pitchFamily="34" charset="0"/>
              </a:rPr>
              <a:t> Saponaria </a:t>
            </a:r>
            <a:r>
              <a:rPr lang="en-IN" sz="2000" dirty="0">
                <a:solidFill>
                  <a:schemeClr val="bg1"/>
                </a:solidFill>
                <a:latin typeface="HP Simplified" panose="020B0604020204020204" pitchFamily="34" charset="0"/>
                <a:cs typeface="Calibri" panose="020F0502020204030204" pitchFamily="34" charset="0"/>
              </a:rPr>
              <a:t>(soapwort) which at one time was used as a soap substitute.</a:t>
            </a:r>
          </a:p>
          <a:p>
            <a:pPr marL="0" indent="0">
              <a:buNone/>
            </a:pPr>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In plants, triterpenoid saponins are synthesised by the isoprenoid pathway by cyclization of 2,3-oxidosqualene to give primary oleanane or dammarane triterpenoid skeletons.</a:t>
            </a:r>
          </a:p>
          <a:p>
            <a:pPr marL="0" indent="0">
              <a:buNone/>
            </a:pPr>
            <a:endParaRPr lang="en-IN" sz="2000" dirty="0">
              <a:solidFill>
                <a:schemeClr val="bg1"/>
              </a:solidFill>
              <a:latin typeface="HP Simplified" panose="020B0604020204020204" pitchFamily="34" charset="0"/>
              <a:cs typeface="Calibri" panose="020F0502020204030204" pitchFamily="34" charset="0"/>
            </a:endParaRPr>
          </a:p>
          <a:p>
            <a:r>
              <a:rPr lang="en-IN" sz="2000" dirty="0">
                <a:solidFill>
                  <a:schemeClr val="bg1"/>
                </a:solidFill>
                <a:latin typeface="HP Simplified" panose="020B0604020204020204" pitchFamily="34" charset="0"/>
                <a:cs typeface="Calibri" panose="020F0502020204030204" pitchFamily="34" charset="0"/>
              </a:rPr>
              <a:t>The triterpenoid backbone then undergoes various modifications that are mediated by enzymes.</a:t>
            </a:r>
            <a:r>
              <a:rPr lang="en-IN" sz="2000" dirty="0">
                <a:solidFill>
                  <a:schemeClr val="bg1"/>
                </a:solidFill>
                <a:latin typeface="Calibri" panose="020F0502020204030204" pitchFamily="34" charset="0"/>
                <a:cs typeface="Calibri" panose="020F0502020204030204" pitchFamily="34" charset="0"/>
              </a:rPr>
              <a:t>  </a:t>
            </a:r>
          </a:p>
          <a:p>
            <a:endParaRPr lang="en-IN" dirty="0"/>
          </a:p>
        </p:txBody>
      </p:sp>
      <p:sp>
        <p:nvSpPr>
          <p:cNvPr id="4" name="Slide Number Placeholder 3">
            <a:extLst>
              <a:ext uri="{FF2B5EF4-FFF2-40B4-BE49-F238E27FC236}">
                <a16:creationId xmlns:a16="http://schemas.microsoft.com/office/drawing/2014/main" id="{A3B12FC8-E67C-4FE3-BCD3-E6AE58C49F01}"/>
              </a:ext>
            </a:extLst>
          </p:cNvPr>
          <p:cNvSpPr>
            <a:spLocks noGrp="1"/>
          </p:cNvSpPr>
          <p:nvPr>
            <p:ph type="sldNum" sz="quarter" idx="11"/>
          </p:nvPr>
        </p:nvSpPr>
        <p:spPr/>
        <p:txBody>
          <a:bodyPr/>
          <a:lstStyle/>
          <a:p>
            <a:fld id="{19B51A1E-902D-48AF-9020-955120F399B6}" type="slidenum">
              <a:rPr lang="en-US" noProof="0" smtClean="0"/>
              <a:pPr/>
              <a:t>28</a:t>
            </a:fld>
            <a:endParaRPr lang="en-US" noProof="0" dirty="0"/>
          </a:p>
        </p:txBody>
      </p:sp>
    </p:spTree>
    <p:extLst>
      <p:ext uri="{BB962C8B-B14F-4D97-AF65-F5344CB8AC3E}">
        <p14:creationId xmlns:p14="http://schemas.microsoft.com/office/powerpoint/2010/main" val="1519339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109" y="170778"/>
            <a:ext cx="4585002" cy="5306332"/>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29</a:t>
            </a:fld>
            <a:endParaRPr lang="en-US" noProof="0" dirty="0"/>
          </a:p>
        </p:txBody>
      </p:sp>
      <p:pic>
        <p:nvPicPr>
          <p:cNvPr id="6" name="Picture 5">
            <a:extLst>
              <a:ext uri="{FF2B5EF4-FFF2-40B4-BE49-F238E27FC236}">
                <a16:creationId xmlns:a16="http://schemas.microsoft.com/office/drawing/2014/main" id="{521422C1-B2D6-4A34-A978-64189361897A}"/>
              </a:ext>
            </a:extLst>
          </p:cNvPr>
          <p:cNvPicPr>
            <a:picLocks noChangeAspect="1"/>
          </p:cNvPicPr>
          <p:nvPr/>
        </p:nvPicPr>
        <p:blipFill>
          <a:blip r:embed="rId3"/>
          <a:stretch>
            <a:fillRect/>
          </a:stretch>
        </p:blipFill>
        <p:spPr>
          <a:xfrm>
            <a:off x="5474105" y="1127794"/>
            <a:ext cx="2391093" cy="2297120"/>
          </a:xfrm>
          <a:prstGeom prst="rect">
            <a:avLst/>
          </a:prstGeom>
        </p:spPr>
      </p:pic>
      <p:sp>
        <p:nvSpPr>
          <p:cNvPr id="7" name="TextBox 6">
            <a:extLst>
              <a:ext uri="{FF2B5EF4-FFF2-40B4-BE49-F238E27FC236}">
                <a16:creationId xmlns:a16="http://schemas.microsoft.com/office/drawing/2014/main" id="{E07E1E7D-55AF-4549-A495-7782DAF420E7}"/>
              </a:ext>
            </a:extLst>
          </p:cNvPr>
          <p:cNvSpPr txBox="1"/>
          <p:nvPr/>
        </p:nvSpPr>
        <p:spPr>
          <a:xfrm>
            <a:off x="6096000" y="3557940"/>
            <a:ext cx="1864066" cy="508000"/>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Oleanane</a:t>
            </a:r>
          </a:p>
        </p:txBody>
      </p:sp>
      <p:pic>
        <p:nvPicPr>
          <p:cNvPr id="9" name="Picture 8">
            <a:extLst>
              <a:ext uri="{FF2B5EF4-FFF2-40B4-BE49-F238E27FC236}">
                <a16:creationId xmlns:a16="http://schemas.microsoft.com/office/drawing/2014/main" id="{481DE62E-D730-4D4A-A470-A51A28E3FCC9}"/>
              </a:ext>
            </a:extLst>
          </p:cNvPr>
          <p:cNvPicPr>
            <a:picLocks noChangeAspect="1"/>
          </p:cNvPicPr>
          <p:nvPr/>
        </p:nvPicPr>
        <p:blipFill>
          <a:blip r:embed="rId4">
            <a:lum bright="70000" contrast="-70000"/>
          </a:blip>
          <a:stretch>
            <a:fillRect/>
          </a:stretch>
        </p:blipFill>
        <p:spPr>
          <a:xfrm>
            <a:off x="8925682" y="974924"/>
            <a:ext cx="2678209" cy="2402805"/>
          </a:xfrm>
          <a:prstGeom prst="rect">
            <a:avLst/>
          </a:prstGeom>
          <a:ln w="57150">
            <a:solidFill>
              <a:schemeClr val="tx2"/>
            </a:solidFill>
          </a:ln>
        </p:spPr>
      </p:pic>
      <p:sp>
        <p:nvSpPr>
          <p:cNvPr id="10" name="TextBox 9">
            <a:extLst>
              <a:ext uri="{FF2B5EF4-FFF2-40B4-BE49-F238E27FC236}">
                <a16:creationId xmlns:a16="http://schemas.microsoft.com/office/drawing/2014/main" id="{D17E4F94-153F-4FE4-AD8F-D2D32046BDFB}"/>
              </a:ext>
            </a:extLst>
          </p:cNvPr>
          <p:cNvSpPr txBox="1"/>
          <p:nvPr/>
        </p:nvSpPr>
        <p:spPr>
          <a:xfrm>
            <a:off x="9078289" y="3630620"/>
            <a:ext cx="2418080" cy="680720"/>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Dammarane</a:t>
            </a:r>
          </a:p>
        </p:txBody>
      </p:sp>
      <p:sp>
        <p:nvSpPr>
          <p:cNvPr id="13" name="TextBox 12">
            <a:extLst>
              <a:ext uri="{FF2B5EF4-FFF2-40B4-BE49-F238E27FC236}">
                <a16:creationId xmlns:a16="http://schemas.microsoft.com/office/drawing/2014/main" id="{F02C927A-2392-4720-8AB9-20ACD4EBD83F}"/>
              </a:ext>
            </a:extLst>
          </p:cNvPr>
          <p:cNvSpPr txBox="1"/>
          <p:nvPr/>
        </p:nvSpPr>
        <p:spPr>
          <a:xfrm>
            <a:off x="7170849" y="6194305"/>
            <a:ext cx="4541520" cy="432000"/>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2,3-oxidosqualene</a:t>
            </a:r>
          </a:p>
        </p:txBody>
      </p:sp>
      <p:cxnSp>
        <p:nvCxnSpPr>
          <p:cNvPr id="15" name="Straight Arrow Connector 14">
            <a:extLst>
              <a:ext uri="{FF2B5EF4-FFF2-40B4-BE49-F238E27FC236}">
                <a16:creationId xmlns:a16="http://schemas.microsoft.com/office/drawing/2014/main" id="{4A45FEFC-D842-4277-AEBA-F9A1DB315802}"/>
              </a:ext>
            </a:extLst>
          </p:cNvPr>
          <p:cNvCxnSpPr>
            <a:cxnSpLocks/>
          </p:cNvCxnSpPr>
          <p:nvPr/>
        </p:nvCxnSpPr>
        <p:spPr>
          <a:xfrm flipH="1" flipV="1">
            <a:off x="6482080" y="4065940"/>
            <a:ext cx="944880" cy="1075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88013C-A399-426D-8754-C8F164BE7984}"/>
              </a:ext>
            </a:extLst>
          </p:cNvPr>
          <p:cNvCxnSpPr>
            <a:cxnSpLocks/>
          </p:cNvCxnSpPr>
          <p:nvPr/>
        </p:nvCxnSpPr>
        <p:spPr>
          <a:xfrm flipV="1">
            <a:off x="7426960" y="3630622"/>
            <a:ext cx="1343884" cy="1510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E63032-CEB4-4036-BCEB-8FECB083BBC7}"/>
              </a:ext>
            </a:extLst>
          </p:cNvPr>
          <p:cNvCxnSpPr/>
          <p:nvPr/>
        </p:nvCxnSpPr>
        <p:spPr>
          <a:xfrm>
            <a:off x="7426960" y="5140960"/>
            <a:ext cx="81280" cy="133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6B84834-102B-9059-56A6-323F85153374}"/>
              </a:ext>
            </a:extLst>
          </p:cNvPr>
          <p:cNvPicPr>
            <a:picLocks noChangeAspect="1"/>
          </p:cNvPicPr>
          <p:nvPr/>
        </p:nvPicPr>
        <p:blipFill>
          <a:blip r:embed="rId5"/>
          <a:stretch>
            <a:fillRect/>
          </a:stretch>
        </p:blipFill>
        <p:spPr>
          <a:xfrm>
            <a:off x="6669652" y="4136401"/>
            <a:ext cx="3617677" cy="1965768"/>
          </a:xfrm>
          <a:prstGeom prst="rect">
            <a:avLst/>
          </a:prstGeom>
        </p:spPr>
      </p:pic>
    </p:spTree>
    <p:extLst>
      <p:ext uri="{BB962C8B-B14F-4D97-AF65-F5344CB8AC3E}">
        <p14:creationId xmlns:p14="http://schemas.microsoft.com/office/powerpoint/2010/main" val="216785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11340000" cy="4189257"/>
          </a:xfrm>
        </p:spPr>
        <p:txBody>
          <a:bodyPr/>
          <a:lstStyle/>
          <a:p>
            <a:r>
              <a:rPr lang="en-IN" sz="2000" dirty="0">
                <a:solidFill>
                  <a:schemeClr val="bg1"/>
                </a:solidFill>
                <a:latin typeface="HP Simplified" panose="020B0604020204020204" pitchFamily="34" charset="0"/>
                <a:cs typeface="Calibri" panose="020F0502020204030204" pitchFamily="34" charset="0"/>
              </a:rPr>
              <a:t>The drugs obtained from natural sources mentioned in the previous slide are also known as crude drugs.</a:t>
            </a:r>
          </a:p>
          <a:p>
            <a:r>
              <a:rPr lang="en-IN" sz="2000" dirty="0">
                <a:solidFill>
                  <a:schemeClr val="bg1"/>
                </a:solidFill>
                <a:latin typeface="HP Simplified" panose="020B0604020204020204" pitchFamily="34" charset="0"/>
                <a:cs typeface="Calibri" panose="020F0502020204030204" pitchFamily="34" charset="0"/>
              </a:rPr>
              <a:t>These crude drugs are classified into two categories.</a:t>
            </a:r>
          </a:p>
          <a:p>
            <a:r>
              <a:rPr lang="en-IN" sz="2000" dirty="0">
                <a:solidFill>
                  <a:schemeClr val="bg1"/>
                </a:solidFill>
                <a:latin typeface="HP Simplified" panose="020B0604020204020204" pitchFamily="34" charset="0"/>
                <a:cs typeface="Calibri" panose="020F0502020204030204" pitchFamily="34" charset="0"/>
              </a:rPr>
              <a:t>They are:-</a:t>
            </a:r>
          </a:p>
          <a:p>
            <a:r>
              <a:rPr lang="en-IN" sz="2000" dirty="0">
                <a:solidFill>
                  <a:schemeClr val="bg1"/>
                </a:solidFill>
                <a:latin typeface="HP Simplified" panose="020B0604020204020204" pitchFamily="34" charset="0"/>
                <a:cs typeface="Calibri" panose="020F0502020204030204" pitchFamily="34" charset="0"/>
              </a:rPr>
              <a:t>A) Organized crude drugs</a:t>
            </a:r>
          </a:p>
          <a:p>
            <a:r>
              <a:rPr lang="en-IN" sz="2000" dirty="0">
                <a:solidFill>
                  <a:schemeClr val="bg1"/>
                </a:solidFill>
                <a:latin typeface="HP Simplified" panose="020B0604020204020204" pitchFamily="34" charset="0"/>
                <a:cs typeface="Calibri" panose="020F0502020204030204" pitchFamily="34" charset="0"/>
              </a:rPr>
              <a:t>B) Unorganized crude drugs</a:t>
            </a:r>
          </a:p>
          <a:p>
            <a:r>
              <a:rPr lang="en-IN" sz="2000" dirty="0">
                <a:solidFill>
                  <a:schemeClr val="bg1"/>
                </a:solidFill>
                <a:latin typeface="HP Simplified" panose="020B0604020204020204" pitchFamily="34" charset="0"/>
                <a:cs typeface="Calibri" panose="020F0502020204030204" pitchFamily="34" charset="0"/>
              </a:rPr>
              <a:t>The active ingredients of these drugs are in the form of by-products of plant metabolism known as primary metabolites and secondary metabolites.</a:t>
            </a:r>
          </a:p>
          <a:p>
            <a:r>
              <a:rPr lang="en-IN" sz="2000" dirty="0">
                <a:solidFill>
                  <a:schemeClr val="bg1"/>
                </a:solidFill>
                <a:latin typeface="HP Simplified" panose="020B0604020204020204" pitchFamily="34" charset="0"/>
                <a:cs typeface="Calibri" panose="020F0502020204030204" pitchFamily="34" charset="0"/>
              </a:rPr>
              <a:t>The secondary metabolites in plants are mainly classified into three categories:-</a:t>
            </a:r>
          </a:p>
          <a:p>
            <a:r>
              <a:rPr lang="en-IN" sz="2000" dirty="0">
                <a:solidFill>
                  <a:schemeClr val="bg1"/>
                </a:solidFill>
                <a:latin typeface="HP Simplified" panose="020B0604020204020204" pitchFamily="34" charset="0"/>
                <a:cs typeface="Calibri" panose="020F0502020204030204" pitchFamily="34" charset="0"/>
              </a:rPr>
              <a:t>A) Nitrogenous</a:t>
            </a:r>
          </a:p>
          <a:p>
            <a:r>
              <a:rPr lang="en-IN" sz="2000" dirty="0">
                <a:solidFill>
                  <a:schemeClr val="bg1"/>
                </a:solidFill>
                <a:latin typeface="HP Simplified" panose="020B0604020204020204" pitchFamily="34" charset="0"/>
                <a:cs typeface="Calibri" panose="020F0502020204030204" pitchFamily="34" charset="0"/>
              </a:rPr>
              <a:t>B) Non-nitrogenous</a:t>
            </a:r>
          </a:p>
          <a:p>
            <a:r>
              <a:rPr lang="en-IN" sz="2000" dirty="0">
                <a:solidFill>
                  <a:schemeClr val="bg1"/>
                </a:solidFill>
                <a:latin typeface="HP Simplified" panose="020B0604020204020204" pitchFamily="34" charset="0"/>
                <a:cs typeface="Calibri" panose="020F0502020204030204" pitchFamily="34" charset="0"/>
              </a:rPr>
              <a:t>C) Isoprenoids</a:t>
            </a:r>
          </a:p>
          <a:p>
            <a:pPr marL="0" indent="0">
              <a:buNone/>
            </a:pPr>
            <a:r>
              <a:rPr lang="en-IN" sz="2000" dirty="0">
                <a:solidFill>
                  <a:schemeClr val="bg1"/>
                </a:solidFill>
              </a:rPr>
              <a:t> </a:t>
            </a:r>
          </a:p>
          <a:p>
            <a:endParaRPr lang="en-IN" dirty="0"/>
          </a:p>
        </p:txBody>
      </p:sp>
      <p:sp>
        <p:nvSpPr>
          <p:cNvPr id="3" name="Title 2"/>
          <p:cNvSpPr>
            <a:spLocks noGrp="1"/>
          </p:cNvSpPr>
          <p:nvPr>
            <p:ph type="title"/>
          </p:nvPr>
        </p:nvSpPr>
        <p:spPr/>
        <p:txBody>
          <a:bodyPr/>
          <a:lstStyle/>
          <a:p>
            <a:r>
              <a:rPr lang="en-IN" sz="4400" dirty="0">
                <a:solidFill>
                  <a:schemeClr val="accent1">
                    <a:lumMod val="20000"/>
                    <a:lumOff val="80000"/>
                  </a:schemeClr>
                </a:solidFill>
              </a:rPr>
              <a:t>Crude Drugs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275488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cs typeface="Calibri" panose="020F0502020204030204" pitchFamily="34" charset="0"/>
              </a:rPr>
              <a:t>The main role of saponins appears to be as a preformed defence against attack by fungi.</a:t>
            </a:r>
          </a:p>
          <a:p>
            <a:r>
              <a:rPr lang="en-IN" sz="2000" dirty="0">
                <a:solidFill>
                  <a:schemeClr val="bg1"/>
                </a:solidFill>
                <a:latin typeface="HP Simplified" panose="020B0604020204020204" pitchFamily="34" charset="0"/>
                <a:cs typeface="Calibri" panose="020F0502020204030204" pitchFamily="34" charset="0"/>
              </a:rPr>
              <a:t>In the fungal hyphae, when the saponins react with sterols having an unsubstituted 3-</a:t>
            </a:r>
            <a:r>
              <a:rPr lang="el-GR" sz="2000" dirty="0">
                <a:solidFill>
                  <a:schemeClr val="bg1"/>
                </a:solidFill>
                <a:latin typeface="HP Simplified" panose="020B0604020204020204" pitchFamily="34" charset="0"/>
                <a:cs typeface="Calibri" panose="020F0502020204030204" pitchFamily="34" charset="0"/>
              </a:rPr>
              <a:t>β</a:t>
            </a:r>
            <a:r>
              <a:rPr lang="en-IN" sz="2000" dirty="0">
                <a:solidFill>
                  <a:schemeClr val="bg1"/>
                </a:solidFill>
                <a:latin typeface="HP Simplified" panose="020B0604020204020204" pitchFamily="34" charset="0"/>
                <a:cs typeface="Calibri" panose="020F0502020204030204" pitchFamily="34" charset="0"/>
              </a:rPr>
              <a:t>-hydroxyl group, it results in a loss of membrane integrity of the fungal hyphae.</a:t>
            </a:r>
          </a:p>
          <a:p>
            <a:r>
              <a:rPr lang="en-IN" sz="2000" dirty="0">
                <a:solidFill>
                  <a:schemeClr val="bg1"/>
                </a:solidFill>
                <a:latin typeface="HP Simplified" panose="020B0604020204020204" pitchFamily="34" charset="0"/>
                <a:cs typeface="Calibri" panose="020F0502020204030204" pitchFamily="34" charset="0"/>
              </a:rPr>
              <a:t>Oat (</a:t>
            </a:r>
            <a:r>
              <a:rPr lang="en-IN" sz="2000" i="1" dirty="0">
                <a:solidFill>
                  <a:schemeClr val="bg1"/>
                </a:solidFill>
                <a:latin typeface="HP Simplified" panose="020B0604020204020204" pitchFamily="34" charset="0"/>
                <a:cs typeface="Calibri" panose="020F0502020204030204" pitchFamily="34" charset="0"/>
              </a:rPr>
              <a:t>Avena</a:t>
            </a:r>
            <a:r>
              <a:rPr lang="en-IN" sz="2000" dirty="0">
                <a:solidFill>
                  <a:schemeClr val="bg1"/>
                </a:solidFill>
                <a:latin typeface="HP Simplified" panose="020B0604020204020204" pitchFamily="34" charset="0"/>
                <a:cs typeface="Calibri" panose="020F0502020204030204" pitchFamily="34" charset="0"/>
              </a:rPr>
              <a:t>) produces a triterpenoid saponin known as avenacin A-1 that is localized in the root epidermal cells and effectively protects against a fungal pathogen </a:t>
            </a:r>
            <a:r>
              <a:rPr lang="en-IN" sz="2000" i="1" dirty="0">
                <a:solidFill>
                  <a:schemeClr val="bg1"/>
                </a:solidFill>
                <a:latin typeface="HP Simplified" panose="020B0604020204020204" pitchFamily="34" charset="0"/>
                <a:cs typeface="Calibri" panose="020F0502020204030204" pitchFamily="34" charset="0"/>
              </a:rPr>
              <a:t>Gaeumannomyces graminis </a:t>
            </a:r>
            <a:r>
              <a:rPr lang="en-IN" sz="2000" dirty="0">
                <a:solidFill>
                  <a:schemeClr val="bg1"/>
                </a:solidFill>
                <a:latin typeface="HP Simplified" panose="020B0604020204020204" pitchFamily="34" charset="0"/>
                <a:cs typeface="Calibri" panose="020F0502020204030204" pitchFamily="34" charset="0"/>
              </a:rPr>
              <a:t>var. </a:t>
            </a:r>
            <a:r>
              <a:rPr lang="en-IN" sz="2000" i="1" dirty="0">
                <a:solidFill>
                  <a:schemeClr val="bg1"/>
                </a:solidFill>
                <a:latin typeface="HP Simplified" panose="020B0604020204020204" pitchFamily="34" charset="0"/>
                <a:cs typeface="Calibri" panose="020F0502020204030204" pitchFamily="34" charset="0"/>
              </a:rPr>
              <a:t>tritici</a:t>
            </a:r>
            <a:r>
              <a:rPr lang="en-IN" sz="2000" dirty="0">
                <a:solidFill>
                  <a:schemeClr val="bg1"/>
                </a:solidFill>
                <a:latin typeface="HP Simplified" panose="020B0604020204020204" pitchFamily="34" charset="0"/>
                <a:cs typeface="Calibri" panose="020F0502020204030204" pitchFamily="34" charset="0"/>
              </a:rPr>
              <a:t> .</a:t>
            </a:r>
          </a:p>
          <a:p>
            <a:r>
              <a:rPr lang="en-IN" sz="2000" dirty="0">
                <a:solidFill>
                  <a:schemeClr val="bg1"/>
                </a:solidFill>
                <a:latin typeface="HP Simplified" panose="020B0604020204020204" pitchFamily="34" charset="0"/>
                <a:cs typeface="Calibri" panose="020F0502020204030204" pitchFamily="34" charset="0"/>
              </a:rPr>
              <a:t>Saponins are highly toxic to fish and have been thus used as fish poisons.</a:t>
            </a:r>
          </a:p>
          <a:p>
            <a:r>
              <a:rPr lang="en-IN" sz="2000" dirty="0">
                <a:solidFill>
                  <a:schemeClr val="bg1"/>
                </a:solidFill>
                <a:latin typeface="HP Simplified" panose="020B0604020204020204" pitchFamily="34" charset="0"/>
                <a:cs typeface="Calibri" panose="020F0502020204030204" pitchFamily="34" charset="0"/>
              </a:rPr>
              <a:t>Saponins in alfalfa sprouts lower cholesterol levels.</a:t>
            </a:r>
          </a:p>
          <a:p>
            <a:r>
              <a:rPr lang="en-IN" sz="2000" dirty="0">
                <a:solidFill>
                  <a:schemeClr val="bg1"/>
                </a:solidFill>
                <a:latin typeface="HP Simplified" panose="020B0604020204020204" pitchFamily="34" charset="0"/>
                <a:cs typeface="Calibri" panose="020F0502020204030204" pitchFamily="34" charset="0"/>
              </a:rPr>
              <a:t>Commercially, saponins from the bark of </a:t>
            </a:r>
            <a:r>
              <a:rPr lang="en-IN" sz="2000" i="1" dirty="0">
                <a:solidFill>
                  <a:schemeClr val="bg1"/>
                </a:solidFill>
                <a:latin typeface="HP Simplified" panose="020B0604020204020204" pitchFamily="34" charset="0"/>
                <a:cs typeface="Calibri" panose="020F0502020204030204" pitchFamily="34" charset="0"/>
              </a:rPr>
              <a:t>Quillaja saponaria</a:t>
            </a:r>
            <a:r>
              <a:rPr lang="en-IN" sz="2000" dirty="0">
                <a:solidFill>
                  <a:schemeClr val="bg1"/>
                </a:solidFill>
                <a:latin typeface="HP Simplified" panose="020B0604020204020204" pitchFamily="34" charset="0"/>
                <a:cs typeface="Calibri" panose="020F0502020204030204" pitchFamily="34" charset="0"/>
              </a:rPr>
              <a:t> have been used as surfactants in photographic film, in shampoos, liquid detergents, toothpastes and beverages.</a:t>
            </a:r>
          </a:p>
          <a:p>
            <a:r>
              <a:rPr lang="en-IN" sz="2000" dirty="0">
                <a:solidFill>
                  <a:schemeClr val="bg1"/>
                </a:solidFill>
                <a:latin typeface="HP Simplified" panose="020B0604020204020204" pitchFamily="34" charset="0"/>
                <a:cs typeface="Calibri" panose="020F0502020204030204" pitchFamily="34" charset="0"/>
              </a:rPr>
              <a:t>The saponin glyscyrrhizin from licorice (</a:t>
            </a:r>
            <a:r>
              <a:rPr lang="en-IN" sz="2000" i="1" dirty="0">
                <a:solidFill>
                  <a:schemeClr val="bg1"/>
                </a:solidFill>
                <a:latin typeface="HP Simplified" panose="020B0604020204020204" pitchFamily="34" charset="0"/>
                <a:cs typeface="Calibri" panose="020F0502020204030204" pitchFamily="34" charset="0"/>
              </a:rPr>
              <a:t>Glyscyrrhiza glabra</a:t>
            </a:r>
            <a:r>
              <a:rPr lang="en-IN" sz="2000" dirty="0">
                <a:solidFill>
                  <a:schemeClr val="bg1"/>
                </a:solidFill>
                <a:latin typeface="HP Simplified" panose="020B0604020204020204" pitchFamily="34" charset="0"/>
                <a:cs typeface="Calibri" panose="020F0502020204030204" pitchFamily="34" charset="0"/>
              </a:rPr>
              <a:t>) has been used in medicines and as a flavour enhancer and sweetener in foods and cigarettes. </a:t>
            </a: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Functions/Applications of Saponins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30</a:t>
            </a:fld>
            <a:endParaRPr lang="en-US" noProof="0" dirty="0"/>
          </a:p>
        </p:txBody>
      </p:sp>
    </p:spTree>
    <p:extLst>
      <p:ext uri="{BB962C8B-B14F-4D97-AF65-F5344CB8AC3E}">
        <p14:creationId xmlns:p14="http://schemas.microsoft.com/office/powerpoint/2010/main" val="120041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94" y="1347333"/>
            <a:ext cx="5437723" cy="3006953"/>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31</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107" y="1434192"/>
            <a:ext cx="4418692" cy="4418692"/>
          </a:xfrm>
          <a:prstGeom prst="rect">
            <a:avLst/>
          </a:prstGeom>
        </p:spPr>
      </p:pic>
      <p:sp>
        <p:nvSpPr>
          <p:cNvPr id="8" name="TextBox 7">
            <a:extLst>
              <a:ext uri="{FF2B5EF4-FFF2-40B4-BE49-F238E27FC236}">
                <a16:creationId xmlns:a16="http://schemas.microsoft.com/office/drawing/2014/main" id="{BD366D26-8CC6-4DC8-A22A-7BB6FDB1C462}"/>
              </a:ext>
            </a:extLst>
          </p:cNvPr>
          <p:cNvSpPr txBox="1"/>
          <p:nvPr/>
        </p:nvSpPr>
        <p:spPr>
          <a:xfrm>
            <a:off x="1259840" y="4917440"/>
            <a:ext cx="2672080" cy="375920"/>
          </a:xfrm>
          <a:prstGeom prst="rect">
            <a:avLst/>
          </a:prstGeom>
          <a:noFill/>
        </p:spPr>
        <p:txBody>
          <a:bodyPr wrap="square" lIns="0" tIns="0" rIns="0" bIns="0" rtlCol="0">
            <a:noAutofit/>
          </a:bodyPr>
          <a:lstStyle/>
          <a:p>
            <a:pPr algn="ctr"/>
            <a:r>
              <a:rPr lang="en-IN" sz="2400" dirty="0">
                <a:solidFill>
                  <a:schemeClr val="bg1"/>
                </a:solidFill>
                <a:latin typeface="HP Simplified" panose="020B0604020204020204" pitchFamily="34" charset="0"/>
              </a:rPr>
              <a:t>Glycyrrhizin</a:t>
            </a:r>
            <a:r>
              <a:rPr lang="en-IN" sz="1200" dirty="0">
                <a:solidFill>
                  <a:schemeClr val="tx1">
                    <a:lumMod val="75000"/>
                    <a:lumOff val="25000"/>
                  </a:schemeClr>
                </a:solidFill>
                <a:latin typeface="+mn-lt"/>
              </a:rPr>
              <a:t> </a:t>
            </a:r>
          </a:p>
        </p:txBody>
      </p:sp>
      <p:sp>
        <p:nvSpPr>
          <p:cNvPr id="9" name="TextBox 8">
            <a:extLst>
              <a:ext uri="{FF2B5EF4-FFF2-40B4-BE49-F238E27FC236}">
                <a16:creationId xmlns:a16="http://schemas.microsoft.com/office/drawing/2014/main" id="{8C684745-C8D2-458F-ABB9-EFFE54A115A6}"/>
              </a:ext>
            </a:extLst>
          </p:cNvPr>
          <p:cNvSpPr txBox="1"/>
          <p:nvPr/>
        </p:nvSpPr>
        <p:spPr>
          <a:xfrm>
            <a:off x="7447732" y="5994767"/>
            <a:ext cx="2717545" cy="572288"/>
          </a:xfrm>
          <a:prstGeom prst="rect">
            <a:avLst/>
          </a:prstGeom>
          <a:noFill/>
        </p:spPr>
        <p:txBody>
          <a:bodyPr wrap="square" lIns="0" tIns="0" rIns="0" bIns="0" rtlCol="0">
            <a:noAutofit/>
          </a:bodyPr>
          <a:lstStyle/>
          <a:p>
            <a:pPr algn="ctr"/>
            <a:r>
              <a:rPr lang="en-IN" sz="2400" dirty="0">
                <a:solidFill>
                  <a:schemeClr val="bg1"/>
                </a:solidFill>
                <a:latin typeface="HP Simplified" panose="020B0604020204020204" pitchFamily="34" charset="0"/>
              </a:rPr>
              <a:t>Avenacin A-1</a:t>
            </a:r>
          </a:p>
        </p:txBody>
      </p:sp>
    </p:spTree>
    <p:extLst>
      <p:ext uri="{BB962C8B-B14F-4D97-AF65-F5344CB8AC3E}">
        <p14:creationId xmlns:p14="http://schemas.microsoft.com/office/powerpoint/2010/main" val="62727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cs typeface="Calibri" panose="020F0502020204030204" pitchFamily="34" charset="0"/>
              </a:rPr>
              <a:t>These are highly toxic steroid glycosides and have similar detergent properties as that of saponins.</a:t>
            </a:r>
          </a:p>
          <a:p>
            <a:r>
              <a:rPr lang="en-IN" sz="2000" dirty="0">
                <a:solidFill>
                  <a:schemeClr val="bg1"/>
                </a:solidFill>
                <a:latin typeface="HP Simplified" panose="020B0604020204020204" pitchFamily="34" charset="0"/>
                <a:cs typeface="Calibri" panose="020F0502020204030204" pitchFamily="34" charset="0"/>
              </a:rPr>
              <a:t>They are different from steroid glycosides in that they have a lactone ring attached at C</a:t>
            </a:r>
            <a:r>
              <a:rPr lang="en-IN" sz="2000" baseline="-25000" dirty="0">
                <a:solidFill>
                  <a:schemeClr val="bg1"/>
                </a:solidFill>
                <a:latin typeface="HP Simplified" panose="020B0604020204020204" pitchFamily="34" charset="0"/>
                <a:cs typeface="Calibri" panose="020F0502020204030204" pitchFamily="34" charset="0"/>
              </a:rPr>
              <a:t>17 </a:t>
            </a:r>
            <a:r>
              <a:rPr lang="en-IN" sz="2000" dirty="0">
                <a:solidFill>
                  <a:schemeClr val="bg1"/>
                </a:solidFill>
                <a:latin typeface="HP Simplified" panose="020B0604020204020204" pitchFamily="34" charset="0"/>
                <a:cs typeface="Calibri" panose="020F0502020204030204" pitchFamily="34" charset="0"/>
              </a:rPr>
              <a:t>and the rare sugars that form the glycoside.</a:t>
            </a:r>
          </a:p>
          <a:p>
            <a:r>
              <a:rPr lang="en-IN" sz="2000" dirty="0">
                <a:solidFill>
                  <a:schemeClr val="bg1"/>
                </a:solidFill>
                <a:latin typeface="HP Simplified" panose="020B0604020204020204" pitchFamily="34" charset="0"/>
                <a:cs typeface="Calibri" panose="020F0502020204030204" pitchFamily="34" charset="0"/>
              </a:rPr>
              <a:t>Like the saponins, this class of glycosides occur as the glycoside or aglycone.</a:t>
            </a:r>
          </a:p>
          <a:p>
            <a:r>
              <a:rPr lang="en-IN" sz="2000" dirty="0">
                <a:solidFill>
                  <a:schemeClr val="bg1"/>
                </a:solidFill>
                <a:latin typeface="HP Simplified" panose="020B0604020204020204" pitchFamily="34" charset="0"/>
                <a:cs typeface="Calibri" panose="020F0502020204030204" pitchFamily="34" charset="0"/>
              </a:rPr>
              <a:t>They have been recorded in more than 200 species representing 55 genera and 12 families and mainly cause accidental poisoning in humans.</a:t>
            </a:r>
          </a:p>
          <a:p>
            <a:r>
              <a:rPr lang="en-IN" sz="2000" dirty="0">
                <a:solidFill>
                  <a:schemeClr val="bg1"/>
                </a:solidFill>
                <a:latin typeface="HP Simplified" panose="020B0604020204020204" pitchFamily="34" charset="0"/>
                <a:cs typeface="Calibri" panose="020F0502020204030204" pitchFamily="34" charset="0"/>
              </a:rPr>
              <a:t>One of the best known example of cardenolides is digitalis, a mixture of cardenolides extracted from the seeds, leaves and roots of the purple foxglove, </a:t>
            </a:r>
            <a:r>
              <a:rPr lang="en-IN" sz="2000" i="1" dirty="0">
                <a:solidFill>
                  <a:schemeClr val="bg1"/>
                </a:solidFill>
                <a:latin typeface="HP Simplified" panose="020B0604020204020204" pitchFamily="34" charset="0"/>
                <a:cs typeface="Calibri" panose="020F0502020204030204" pitchFamily="34" charset="0"/>
              </a:rPr>
              <a:t>Digitalis purpurea</a:t>
            </a:r>
            <a:r>
              <a:rPr lang="en-IN" sz="2000" dirty="0">
                <a:solidFill>
                  <a:schemeClr val="bg1"/>
                </a:solidFill>
                <a:latin typeface="HP Simplified" panose="020B0604020204020204" pitchFamily="34" charset="0"/>
                <a:cs typeface="Calibri" panose="020F0502020204030204" pitchFamily="34" charset="0"/>
              </a:rPr>
              <a:t> or Grecian foxglove </a:t>
            </a:r>
            <a:r>
              <a:rPr lang="en-IN" sz="2000" i="1" dirty="0">
                <a:solidFill>
                  <a:schemeClr val="bg1"/>
                </a:solidFill>
                <a:latin typeface="HP Simplified" panose="020B0604020204020204" pitchFamily="34" charset="0"/>
                <a:cs typeface="Calibri" panose="020F0502020204030204" pitchFamily="34" charset="0"/>
              </a:rPr>
              <a:t>Digitalis lanata.</a:t>
            </a:r>
          </a:p>
          <a:p>
            <a:r>
              <a:rPr lang="en-IN" sz="2000" dirty="0">
                <a:solidFill>
                  <a:schemeClr val="bg1"/>
                </a:solidFill>
                <a:latin typeface="HP Simplified" panose="020B0604020204020204" pitchFamily="34" charset="0"/>
                <a:cs typeface="Calibri" panose="020F0502020204030204" pitchFamily="34" charset="0"/>
              </a:rPr>
              <a:t>The two main cardenolides in digitalis are digitoxin and digoxin.</a:t>
            </a:r>
          </a:p>
          <a:p>
            <a:r>
              <a:rPr lang="en-IN" sz="2000" dirty="0">
                <a:solidFill>
                  <a:schemeClr val="bg1"/>
                </a:solidFill>
                <a:latin typeface="HP Simplified" panose="020B0604020204020204" pitchFamily="34" charset="0"/>
                <a:cs typeface="Calibri" panose="020F0502020204030204" pitchFamily="34" charset="0"/>
              </a:rPr>
              <a:t>Other common sources of cardenolides are the milkweeds </a:t>
            </a:r>
            <a:r>
              <a:rPr lang="en-IN" sz="2000" i="1" dirty="0">
                <a:solidFill>
                  <a:schemeClr val="bg1"/>
                </a:solidFill>
                <a:latin typeface="HP Simplified" panose="020B0604020204020204" pitchFamily="34" charset="0"/>
                <a:cs typeface="Calibri" panose="020F0502020204030204" pitchFamily="34" charset="0"/>
              </a:rPr>
              <a:t>Asclepias </a:t>
            </a:r>
            <a:r>
              <a:rPr lang="en-IN" sz="2000" dirty="0">
                <a:solidFill>
                  <a:schemeClr val="bg1"/>
                </a:solidFill>
                <a:latin typeface="HP Simplified" panose="020B0604020204020204" pitchFamily="34" charset="0"/>
                <a:cs typeface="Calibri" panose="020F0502020204030204" pitchFamily="34" charset="0"/>
              </a:rPr>
              <a:t>and</a:t>
            </a:r>
            <a:r>
              <a:rPr lang="en-IN" sz="2000" i="1" dirty="0">
                <a:solidFill>
                  <a:schemeClr val="bg1"/>
                </a:solidFill>
                <a:latin typeface="HP Simplified" panose="020B0604020204020204" pitchFamily="34" charset="0"/>
                <a:cs typeface="Calibri" panose="020F0502020204030204" pitchFamily="34" charset="0"/>
              </a:rPr>
              <a:t> Calotropis.</a:t>
            </a:r>
          </a:p>
          <a:p>
            <a:r>
              <a:rPr lang="en-IN" sz="2000" dirty="0">
                <a:solidFill>
                  <a:schemeClr val="bg1"/>
                </a:solidFill>
                <a:latin typeface="HP Simplified" panose="020B0604020204020204" pitchFamily="34" charset="0"/>
                <a:cs typeface="Calibri" panose="020F0502020204030204" pitchFamily="34" charset="0"/>
              </a:rPr>
              <a:t>Cardiac glycosides are synthesised from Cyclartenol which is obtained from squalene by the mevalonate pathway.</a:t>
            </a:r>
          </a:p>
          <a:p>
            <a:endParaRPr lang="en-IN" i="1" dirty="0"/>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Cardiac Glycosides/Cardenolides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32</a:t>
            </a:fld>
            <a:endParaRPr lang="en-US" noProof="0" dirty="0"/>
          </a:p>
        </p:txBody>
      </p:sp>
    </p:spTree>
    <p:extLst>
      <p:ext uri="{BB962C8B-B14F-4D97-AF65-F5344CB8AC3E}">
        <p14:creationId xmlns:p14="http://schemas.microsoft.com/office/powerpoint/2010/main" val="111529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3E06253-114F-C1DF-FEA4-6B20C620F2DC}"/>
              </a:ext>
            </a:extLst>
          </p:cNvPr>
          <p:cNvPicPr>
            <a:picLocks noGrp="1" noChangeAspect="1"/>
          </p:cNvPicPr>
          <p:nvPr>
            <p:ph idx="1"/>
          </p:nvPr>
        </p:nvPicPr>
        <p:blipFill rotWithShape="1">
          <a:blip r:embed="rId2"/>
          <a:srcRect b="6346"/>
          <a:stretch/>
        </p:blipFill>
        <p:spPr>
          <a:xfrm>
            <a:off x="814509" y="1348726"/>
            <a:ext cx="4915691" cy="3138213"/>
          </a:xfrm>
        </p:spPr>
      </p:pic>
      <p:sp>
        <p:nvSpPr>
          <p:cNvPr id="4" name="Slide Number Placeholder 3">
            <a:extLst>
              <a:ext uri="{FF2B5EF4-FFF2-40B4-BE49-F238E27FC236}">
                <a16:creationId xmlns:a16="http://schemas.microsoft.com/office/drawing/2014/main" id="{79A6E9B6-5FFB-06F0-BD91-D8AE3891F134}"/>
              </a:ext>
            </a:extLst>
          </p:cNvPr>
          <p:cNvSpPr>
            <a:spLocks noGrp="1"/>
          </p:cNvSpPr>
          <p:nvPr>
            <p:ph type="sldNum" sz="quarter" idx="11"/>
          </p:nvPr>
        </p:nvSpPr>
        <p:spPr/>
        <p:txBody>
          <a:bodyPr/>
          <a:lstStyle/>
          <a:p>
            <a:fld id="{19B51A1E-902D-48AF-9020-955120F399B6}" type="slidenum">
              <a:rPr lang="en-US" noProof="0" smtClean="0"/>
              <a:pPr/>
              <a:t>33</a:t>
            </a:fld>
            <a:endParaRPr lang="en-US" noProof="0" dirty="0"/>
          </a:p>
        </p:txBody>
      </p:sp>
      <p:pic>
        <p:nvPicPr>
          <p:cNvPr id="8" name="Picture 7">
            <a:extLst>
              <a:ext uri="{FF2B5EF4-FFF2-40B4-BE49-F238E27FC236}">
                <a16:creationId xmlns:a16="http://schemas.microsoft.com/office/drawing/2014/main" id="{BB256201-84AC-5CD7-7D55-A5446E0A0171}"/>
              </a:ext>
            </a:extLst>
          </p:cNvPr>
          <p:cNvPicPr>
            <a:picLocks noChangeAspect="1"/>
          </p:cNvPicPr>
          <p:nvPr/>
        </p:nvPicPr>
        <p:blipFill rotWithShape="1">
          <a:blip r:embed="rId3"/>
          <a:srcRect b="7418"/>
          <a:stretch/>
        </p:blipFill>
        <p:spPr>
          <a:xfrm>
            <a:off x="6600023" y="1348726"/>
            <a:ext cx="4990721" cy="3226640"/>
          </a:xfrm>
          <a:prstGeom prst="rect">
            <a:avLst/>
          </a:prstGeom>
        </p:spPr>
      </p:pic>
      <p:sp>
        <p:nvSpPr>
          <p:cNvPr id="9" name="TextBox 8">
            <a:extLst>
              <a:ext uri="{FF2B5EF4-FFF2-40B4-BE49-F238E27FC236}">
                <a16:creationId xmlns:a16="http://schemas.microsoft.com/office/drawing/2014/main" id="{1B744DAD-DB91-7C87-6CDA-A4C7997404D9}"/>
              </a:ext>
            </a:extLst>
          </p:cNvPr>
          <p:cNvSpPr txBox="1"/>
          <p:nvPr/>
        </p:nvSpPr>
        <p:spPr>
          <a:xfrm>
            <a:off x="1435395" y="4752754"/>
            <a:ext cx="3455581" cy="400110"/>
          </a:xfrm>
          <a:prstGeom prst="rect">
            <a:avLst/>
          </a:prstGeom>
          <a:noFill/>
        </p:spPr>
        <p:txBody>
          <a:bodyPr wrap="square" rtlCol="0">
            <a:spAutoFit/>
          </a:bodyPr>
          <a:lstStyle/>
          <a:p>
            <a:pPr algn="ctr"/>
            <a:r>
              <a:rPr lang="en-IN" sz="2000" dirty="0">
                <a:solidFill>
                  <a:schemeClr val="bg1"/>
                </a:solidFill>
                <a:latin typeface="HP Simplified" panose="020B0604020204020204" pitchFamily="34" charset="0"/>
              </a:rPr>
              <a:t>Butterfly weed/ </a:t>
            </a:r>
            <a:r>
              <a:rPr lang="en-IN" sz="2000" i="1" dirty="0">
                <a:solidFill>
                  <a:schemeClr val="bg1"/>
                </a:solidFill>
                <a:latin typeface="HP Simplified" panose="020B0604020204020204" pitchFamily="34" charset="0"/>
              </a:rPr>
              <a:t>Asclepias</a:t>
            </a:r>
            <a:endParaRPr lang="en-IN" sz="2000" dirty="0">
              <a:solidFill>
                <a:schemeClr val="bg1"/>
              </a:solidFill>
              <a:latin typeface="HP Simplified" panose="020B0604020204020204" pitchFamily="34" charset="0"/>
            </a:endParaRPr>
          </a:p>
        </p:txBody>
      </p:sp>
      <p:sp>
        <p:nvSpPr>
          <p:cNvPr id="10" name="TextBox 9">
            <a:extLst>
              <a:ext uri="{FF2B5EF4-FFF2-40B4-BE49-F238E27FC236}">
                <a16:creationId xmlns:a16="http://schemas.microsoft.com/office/drawing/2014/main" id="{4B5EC5AA-240C-4F4A-01E4-65380CAE1A89}"/>
              </a:ext>
            </a:extLst>
          </p:cNvPr>
          <p:cNvSpPr txBox="1"/>
          <p:nvPr/>
        </p:nvSpPr>
        <p:spPr>
          <a:xfrm>
            <a:off x="7301026" y="4752754"/>
            <a:ext cx="3455579" cy="400110"/>
          </a:xfrm>
          <a:prstGeom prst="rect">
            <a:avLst/>
          </a:prstGeom>
          <a:noFill/>
        </p:spPr>
        <p:txBody>
          <a:bodyPr wrap="square" rtlCol="0">
            <a:spAutoFit/>
          </a:bodyPr>
          <a:lstStyle/>
          <a:p>
            <a:pPr algn="ctr"/>
            <a:r>
              <a:rPr lang="en-IN" sz="2000" i="1" dirty="0">
                <a:solidFill>
                  <a:schemeClr val="bg1"/>
                </a:solidFill>
                <a:latin typeface="HP Simplified" panose="020B0604020204020204" pitchFamily="34" charset="0"/>
              </a:rPr>
              <a:t>Calotropis gigantea</a:t>
            </a:r>
          </a:p>
        </p:txBody>
      </p:sp>
    </p:spTree>
    <p:extLst>
      <p:ext uri="{BB962C8B-B14F-4D97-AF65-F5344CB8AC3E}">
        <p14:creationId xmlns:p14="http://schemas.microsoft.com/office/powerpoint/2010/main" val="386589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013" y="1225095"/>
            <a:ext cx="7238958" cy="5501609"/>
          </a:xfrm>
        </p:spPr>
      </p:pic>
      <p:sp>
        <p:nvSpPr>
          <p:cNvPr id="3" name="Title 2"/>
          <p:cNvSpPr>
            <a:spLocks noGrp="1"/>
          </p:cNvSpPr>
          <p:nvPr>
            <p:ph type="title"/>
          </p:nvPr>
        </p:nvSpPr>
        <p:spPr/>
        <p:txBody>
          <a:bodyPr/>
          <a:lstStyle/>
          <a:p>
            <a:r>
              <a:rPr lang="en-IN" sz="4000" dirty="0">
                <a:solidFill>
                  <a:schemeClr val="accent1">
                    <a:lumMod val="40000"/>
                    <a:lumOff val="60000"/>
                  </a:schemeClr>
                </a:solidFill>
              </a:rPr>
              <a:t>Biosynthesis of Cardiac Glycosides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34</a:t>
            </a:fld>
            <a:endParaRPr lang="en-US" noProof="0" dirty="0"/>
          </a:p>
        </p:txBody>
      </p:sp>
    </p:spTree>
    <p:extLst>
      <p:ext uri="{BB962C8B-B14F-4D97-AF65-F5344CB8AC3E}">
        <p14:creationId xmlns:p14="http://schemas.microsoft.com/office/powerpoint/2010/main" val="3496632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743" y="1152000"/>
            <a:ext cx="11525257" cy="4680000"/>
          </a:xfrm>
        </p:spPr>
        <p:txBody>
          <a:bodyPr/>
          <a:lstStyle/>
          <a:p>
            <a:r>
              <a:rPr lang="en-IN" sz="2000" dirty="0">
                <a:solidFill>
                  <a:schemeClr val="bg1"/>
                </a:solidFill>
                <a:latin typeface="HP Simplified" panose="020B0604020204020204" pitchFamily="34" charset="0"/>
                <a:cs typeface="Calibri" panose="020F0502020204030204" pitchFamily="34" charset="0"/>
              </a:rPr>
              <a:t>A) Therapeutic:-</a:t>
            </a:r>
          </a:p>
          <a:p>
            <a:r>
              <a:rPr lang="en-IN" sz="2000" dirty="0">
                <a:solidFill>
                  <a:schemeClr val="bg1"/>
                </a:solidFill>
                <a:latin typeface="HP Simplified" panose="020B0604020204020204" pitchFamily="34" charset="0"/>
                <a:cs typeface="Calibri" panose="020F0502020204030204" pitchFamily="34" charset="0"/>
              </a:rPr>
              <a:t>Digitalis has been used to treat heart conditions such as atherosclerosis since the late 18</a:t>
            </a:r>
            <a:r>
              <a:rPr lang="en-IN" sz="2000" baseline="30000" dirty="0">
                <a:solidFill>
                  <a:schemeClr val="bg1"/>
                </a:solidFill>
                <a:latin typeface="HP Simplified" panose="020B0604020204020204" pitchFamily="34" charset="0"/>
                <a:cs typeface="Calibri" panose="020F0502020204030204" pitchFamily="34" charset="0"/>
              </a:rPr>
              <a:t>th</a:t>
            </a:r>
            <a:r>
              <a:rPr lang="en-IN" sz="2000" dirty="0">
                <a:solidFill>
                  <a:schemeClr val="bg1"/>
                </a:solidFill>
                <a:latin typeface="HP Simplified" panose="020B0604020204020204" pitchFamily="34" charset="0"/>
                <a:cs typeface="Calibri" panose="020F0502020204030204" pitchFamily="34" charset="0"/>
              </a:rPr>
              <a:t> century.</a:t>
            </a:r>
          </a:p>
          <a:p>
            <a:r>
              <a:rPr lang="en-IN" sz="2000" dirty="0">
                <a:solidFill>
                  <a:schemeClr val="bg1"/>
                </a:solidFill>
                <a:latin typeface="HP Simplified" panose="020B0604020204020204" pitchFamily="34" charset="0"/>
                <a:cs typeface="Calibri" panose="020F0502020204030204" pitchFamily="34" charset="0"/>
              </a:rPr>
              <a:t>B) Hunting:-</a:t>
            </a:r>
          </a:p>
          <a:p>
            <a:r>
              <a:rPr lang="en-IN" sz="2000" dirty="0">
                <a:solidFill>
                  <a:schemeClr val="bg1"/>
                </a:solidFill>
                <a:latin typeface="HP Simplified" panose="020B0604020204020204" pitchFamily="34" charset="0"/>
                <a:cs typeface="Calibri" panose="020F0502020204030204" pitchFamily="34" charset="0"/>
              </a:rPr>
              <a:t>The knowledge about the extreme toxicity of cardenolides (resulting from the disruption of cardiac muscle Na</a:t>
            </a:r>
            <a:r>
              <a:rPr lang="en-IN" sz="2000" baseline="30000" dirty="0">
                <a:solidFill>
                  <a:schemeClr val="bg1"/>
                </a:solidFill>
                <a:latin typeface="HP Simplified" panose="020B0604020204020204" pitchFamily="34" charset="0"/>
                <a:cs typeface="Calibri" panose="020F0502020204030204" pitchFamily="34" charset="0"/>
              </a:rPr>
              <a:t>+</a:t>
            </a:r>
            <a:r>
              <a:rPr lang="en-IN" sz="2000" dirty="0">
                <a:solidFill>
                  <a:schemeClr val="bg1"/>
                </a:solidFill>
                <a:latin typeface="HP Simplified" panose="020B0604020204020204" pitchFamily="34" charset="0"/>
                <a:cs typeface="Calibri" panose="020F0502020204030204" pitchFamily="34" charset="0"/>
              </a:rPr>
              <a:t>/K</a:t>
            </a:r>
            <a:r>
              <a:rPr lang="en-IN" sz="2000" baseline="30000" dirty="0">
                <a:solidFill>
                  <a:schemeClr val="bg1"/>
                </a:solidFill>
                <a:latin typeface="HP Simplified" panose="020B0604020204020204" pitchFamily="34" charset="0"/>
                <a:cs typeface="Calibri" panose="020F0502020204030204" pitchFamily="34" charset="0"/>
              </a:rPr>
              <a:t>+ </a:t>
            </a:r>
            <a:r>
              <a:rPr lang="en-IN" sz="2000" dirty="0">
                <a:solidFill>
                  <a:schemeClr val="bg1"/>
                </a:solidFill>
                <a:latin typeface="HP Simplified" panose="020B0604020204020204" pitchFamily="34" charset="0"/>
                <a:cs typeface="Calibri" panose="020F0502020204030204" pitchFamily="34" charset="0"/>
              </a:rPr>
              <a:t>ATPase pumps) was used by African hunters who coated their spears and arrows with the cardenolide extract from the plants.</a:t>
            </a:r>
          </a:p>
          <a:p>
            <a:r>
              <a:rPr lang="en-IN" sz="2000" dirty="0">
                <a:solidFill>
                  <a:schemeClr val="bg1"/>
                </a:solidFill>
                <a:latin typeface="HP Simplified" panose="020B0604020204020204" pitchFamily="34" charset="0"/>
                <a:cs typeface="Calibri" panose="020F0502020204030204" pitchFamily="34" charset="0"/>
              </a:rPr>
              <a:t>However, at therapeutic doses, cardenolides can both increase as well as decrease the heartbeat.</a:t>
            </a:r>
          </a:p>
          <a:p>
            <a:r>
              <a:rPr lang="en-IN" sz="2000" dirty="0">
                <a:solidFill>
                  <a:schemeClr val="bg1"/>
                </a:solidFill>
                <a:latin typeface="HP Simplified" panose="020B0604020204020204" pitchFamily="34" charset="0"/>
                <a:cs typeface="Calibri" panose="020F0502020204030204" pitchFamily="34" charset="0"/>
              </a:rPr>
              <a:t>C) Defence:- </a:t>
            </a:r>
          </a:p>
          <a:p>
            <a:r>
              <a:rPr lang="en-IN" sz="2000" dirty="0">
                <a:solidFill>
                  <a:schemeClr val="bg1"/>
                </a:solidFill>
                <a:latin typeface="HP Simplified" panose="020B0604020204020204" pitchFamily="34" charset="0"/>
                <a:cs typeface="Calibri" panose="020F0502020204030204" pitchFamily="34" charset="0"/>
              </a:rPr>
              <a:t>The emerging larvae of monarch butterflies feed on milkweed leaves and store separately the cardenolides present in the milkweed leaves without any ill effect.</a:t>
            </a:r>
          </a:p>
          <a:p>
            <a:r>
              <a:rPr lang="en-IN" sz="2000" dirty="0">
                <a:solidFill>
                  <a:schemeClr val="bg1"/>
                </a:solidFill>
                <a:latin typeface="HP Simplified" panose="020B0604020204020204" pitchFamily="34" charset="0"/>
                <a:cs typeface="Calibri" panose="020F0502020204030204" pitchFamily="34" charset="0"/>
              </a:rPr>
              <a:t>When birds like blue jays attempt to feed on the monarch butterflies, the accumulated cardenolides trigger an emetic response which forces the birds to vomit and hence the bird sensibly avoids attempting to feed on monarch larvae.</a:t>
            </a:r>
          </a:p>
          <a:p>
            <a:endParaRPr lang="en-IN" dirty="0"/>
          </a:p>
          <a:p>
            <a:endParaRPr lang="en-IN" dirty="0"/>
          </a:p>
        </p:txBody>
      </p:sp>
      <p:sp>
        <p:nvSpPr>
          <p:cNvPr id="3" name="Title 2"/>
          <p:cNvSpPr>
            <a:spLocks noGrp="1"/>
          </p:cNvSpPr>
          <p:nvPr>
            <p:ph type="title"/>
          </p:nvPr>
        </p:nvSpPr>
        <p:spPr>
          <a:xfrm>
            <a:off x="155527" y="-109567"/>
            <a:ext cx="10218400" cy="1098800"/>
          </a:xfrm>
        </p:spPr>
        <p:txBody>
          <a:bodyPr/>
          <a:lstStyle/>
          <a:p>
            <a:r>
              <a:rPr lang="en-IN" sz="4000" dirty="0">
                <a:solidFill>
                  <a:schemeClr val="accent1">
                    <a:lumMod val="20000"/>
                    <a:lumOff val="80000"/>
                  </a:schemeClr>
                </a:solidFill>
              </a:rPr>
              <a:t>Applications/Functions of Cardiac Glycosides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35</a:t>
            </a:fld>
            <a:endParaRPr lang="en-US" noProof="0" dirty="0"/>
          </a:p>
        </p:txBody>
      </p:sp>
    </p:spTree>
    <p:extLst>
      <p:ext uri="{BB962C8B-B14F-4D97-AF65-F5344CB8AC3E}">
        <p14:creationId xmlns:p14="http://schemas.microsoft.com/office/powerpoint/2010/main" val="213632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urple flower&#10;&#10;Description automatically generated">
            <a:extLst>
              <a:ext uri="{FF2B5EF4-FFF2-40B4-BE49-F238E27FC236}">
                <a16:creationId xmlns:a16="http://schemas.microsoft.com/office/drawing/2014/main" id="{F09DBCDD-CBCD-8452-2F1A-843E7244E20B}"/>
              </a:ext>
            </a:extLst>
          </p:cNvPr>
          <p:cNvPicPr>
            <a:picLocks noGrp="1" noChangeAspect="1"/>
          </p:cNvPicPr>
          <p:nvPr>
            <p:ph idx="1"/>
          </p:nvPr>
        </p:nvPicPr>
        <p:blipFill rotWithShape="1">
          <a:blip r:embed="rId2"/>
          <a:srcRect b="7633"/>
          <a:stretch/>
        </p:blipFill>
        <p:spPr>
          <a:xfrm>
            <a:off x="207040" y="115356"/>
            <a:ext cx="2621280" cy="3913305"/>
          </a:xfrm>
        </p:spPr>
      </p:pic>
      <p:sp>
        <p:nvSpPr>
          <p:cNvPr id="4" name="Slide Number Placeholder 3">
            <a:extLst>
              <a:ext uri="{FF2B5EF4-FFF2-40B4-BE49-F238E27FC236}">
                <a16:creationId xmlns:a16="http://schemas.microsoft.com/office/drawing/2014/main" id="{B2596F3E-C94F-BC08-823E-B66F5F3080F4}"/>
              </a:ext>
            </a:extLst>
          </p:cNvPr>
          <p:cNvSpPr>
            <a:spLocks noGrp="1"/>
          </p:cNvSpPr>
          <p:nvPr>
            <p:ph type="sldNum" sz="quarter" idx="11"/>
          </p:nvPr>
        </p:nvSpPr>
        <p:spPr/>
        <p:txBody>
          <a:bodyPr/>
          <a:lstStyle/>
          <a:p>
            <a:fld id="{19B51A1E-902D-48AF-9020-955120F399B6}" type="slidenum">
              <a:rPr lang="en-US" noProof="0" smtClean="0"/>
              <a:pPr/>
              <a:t>36</a:t>
            </a:fld>
            <a:endParaRPr lang="en-US" noProof="0" dirty="0"/>
          </a:p>
        </p:txBody>
      </p:sp>
      <p:pic>
        <p:nvPicPr>
          <p:cNvPr id="8" name="Picture 7" descr="A caterpillar on a leaf&#10;&#10;Description automatically generated">
            <a:extLst>
              <a:ext uri="{FF2B5EF4-FFF2-40B4-BE49-F238E27FC236}">
                <a16:creationId xmlns:a16="http://schemas.microsoft.com/office/drawing/2014/main" id="{1600D2B6-190D-1919-014F-8E4276CB00BA}"/>
              </a:ext>
            </a:extLst>
          </p:cNvPr>
          <p:cNvPicPr>
            <a:picLocks noChangeAspect="1"/>
          </p:cNvPicPr>
          <p:nvPr/>
        </p:nvPicPr>
        <p:blipFill>
          <a:blip r:embed="rId3"/>
          <a:stretch>
            <a:fillRect/>
          </a:stretch>
        </p:blipFill>
        <p:spPr>
          <a:xfrm>
            <a:off x="3000597" y="115356"/>
            <a:ext cx="3891291" cy="2918468"/>
          </a:xfrm>
          <a:prstGeom prst="rect">
            <a:avLst/>
          </a:prstGeom>
        </p:spPr>
      </p:pic>
      <p:pic>
        <p:nvPicPr>
          <p:cNvPr id="10" name="Picture 9" descr="A bird sitting on a branch&#10;&#10;Description automatically generated with medium confidence">
            <a:extLst>
              <a:ext uri="{FF2B5EF4-FFF2-40B4-BE49-F238E27FC236}">
                <a16:creationId xmlns:a16="http://schemas.microsoft.com/office/drawing/2014/main" id="{4AA6ABA8-BEFA-13C3-4A38-86E50A52C1DA}"/>
              </a:ext>
            </a:extLst>
          </p:cNvPr>
          <p:cNvPicPr>
            <a:picLocks noChangeAspect="1"/>
          </p:cNvPicPr>
          <p:nvPr/>
        </p:nvPicPr>
        <p:blipFill>
          <a:blip r:embed="rId4"/>
          <a:stretch>
            <a:fillRect/>
          </a:stretch>
        </p:blipFill>
        <p:spPr>
          <a:xfrm>
            <a:off x="7252119" y="3686820"/>
            <a:ext cx="4568819" cy="3047367"/>
          </a:xfrm>
          <a:prstGeom prst="rect">
            <a:avLst/>
          </a:prstGeom>
        </p:spPr>
      </p:pic>
      <p:sp>
        <p:nvSpPr>
          <p:cNvPr id="13" name="Arrow: Right 12">
            <a:extLst>
              <a:ext uri="{FF2B5EF4-FFF2-40B4-BE49-F238E27FC236}">
                <a16:creationId xmlns:a16="http://schemas.microsoft.com/office/drawing/2014/main" id="{F8642ED9-A2BB-6E6C-239C-B7A71BA2B133}"/>
              </a:ext>
            </a:extLst>
          </p:cNvPr>
          <p:cNvSpPr/>
          <p:nvPr/>
        </p:nvSpPr>
        <p:spPr>
          <a:xfrm rot="13037226">
            <a:off x="5527332" y="3184739"/>
            <a:ext cx="1383119" cy="109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Arrow: Right 13">
            <a:extLst>
              <a:ext uri="{FF2B5EF4-FFF2-40B4-BE49-F238E27FC236}">
                <a16:creationId xmlns:a16="http://schemas.microsoft.com/office/drawing/2014/main" id="{859FCB3F-0A6C-E7A7-398C-7129E18DF7A8}"/>
              </a:ext>
            </a:extLst>
          </p:cNvPr>
          <p:cNvSpPr/>
          <p:nvPr/>
        </p:nvSpPr>
        <p:spPr>
          <a:xfrm>
            <a:off x="7100935" y="1285238"/>
            <a:ext cx="1383119" cy="109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a:extLst>
              <a:ext uri="{FF2B5EF4-FFF2-40B4-BE49-F238E27FC236}">
                <a16:creationId xmlns:a16="http://schemas.microsoft.com/office/drawing/2014/main" id="{F551628D-9AA9-352E-AC64-14BE6596B55C}"/>
              </a:ext>
            </a:extLst>
          </p:cNvPr>
          <p:cNvPicPr>
            <a:picLocks noChangeAspect="1"/>
          </p:cNvPicPr>
          <p:nvPr/>
        </p:nvPicPr>
        <p:blipFill>
          <a:blip r:embed="rId5"/>
          <a:stretch>
            <a:fillRect/>
          </a:stretch>
        </p:blipFill>
        <p:spPr>
          <a:xfrm>
            <a:off x="8693101" y="524891"/>
            <a:ext cx="2425020" cy="2425020"/>
          </a:xfrm>
          <a:prstGeom prst="rect">
            <a:avLst/>
          </a:prstGeom>
        </p:spPr>
      </p:pic>
      <p:pic>
        <p:nvPicPr>
          <p:cNvPr id="20" name="Picture 19">
            <a:extLst>
              <a:ext uri="{FF2B5EF4-FFF2-40B4-BE49-F238E27FC236}">
                <a16:creationId xmlns:a16="http://schemas.microsoft.com/office/drawing/2014/main" id="{49863F44-CADC-6934-60E8-1B7DB22FA17C}"/>
              </a:ext>
            </a:extLst>
          </p:cNvPr>
          <p:cNvPicPr>
            <a:picLocks noChangeAspect="1"/>
          </p:cNvPicPr>
          <p:nvPr/>
        </p:nvPicPr>
        <p:blipFill>
          <a:blip r:embed="rId6"/>
          <a:stretch>
            <a:fillRect/>
          </a:stretch>
        </p:blipFill>
        <p:spPr>
          <a:xfrm>
            <a:off x="209065" y="4119474"/>
            <a:ext cx="2639772" cy="2639772"/>
          </a:xfrm>
          <a:prstGeom prst="rect">
            <a:avLst/>
          </a:prstGeom>
        </p:spPr>
      </p:pic>
    </p:spTree>
    <p:extLst>
      <p:ext uri="{BB962C8B-B14F-4D97-AF65-F5344CB8AC3E}">
        <p14:creationId xmlns:p14="http://schemas.microsoft.com/office/powerpoint/2010/main" val="642746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11340000" cy="3144229"/>
          </a:xfrm>
        </p:spPr>
        <p:txBody>
          <a:bodyPr/>
          <a:lstStyle/>
          <a:p>
            <a:r>
              <a:rPr lang="en-IN" sz="2000" dirty="0">
                <a:solidFill>
                  <a:schemeClr val="bg1"/>
                </a:solidFill>
                <a:latin typeface="HP Simplified" panose="020B0604020204020204" pitchFamily="34" charset="0"/>
                <a:cs typeface="Calibri" panose="020F0502020204030204" pitchFamily="34" charset="0"/>
              </a:rPr>
              <a:t>Phenylpropanoids/phenolics/polyphenols are a large family of secondary metabolites derived from aromatic amino acids.</a:t>
            </a:r>
          </a:p>
          <a:p>
            <a:r>
              <a:rPr lang="en-IN" sz="2000" dirty="0">
                <a:solidFill>
                  <a:schemeClr val="bg1"/>
                </a:solidFill>
                <a:latin typeface="HP Simplified" panose="020B0604020204020204" pitchFamily="34" charset="0"/>
                <a:cs typeface="Calibri" panose="020F0502020204030204" pitchFamily="34" charset="0"/>
              </a:rPr>
              <a:t>Phenylpropanoids are a chemically diverse family of compounds ranging from simple phenolic acids to very large and complex polymers such as tannins and lignin.</a:t>
            </a:r>
          </a:p>
          <a:p>
            <a:r>
              <a:rPr lang="en-IN" sz="2000" dirty="0">
                <a:solidFill>
                  <a:schemeClr val="bg1"/>
                </a:solidFill>
                <a:latin typeface="HP Simplified" panose="020B0604020204020204" pitchFamily="34" charset="0"/>
                <a:cs typeface="Calibri" panose="020F0502020204030204" pitchFamily="34" charset="0"/>
              </a:rPr>
              <a:t>Flavonoids are also an example of a phenylpropanoid.</a:t>
            </a:r>
          </a:p>
          <a:p>
            <a:r>
              <a:rPr lang="en-IN" sz="2000" dirty="0">
                <a:solidFill>
                  <a:schemeClr val="bg1"/>
                </a:solidFill>
                <a:latin typeface="HP Simplified" panose="020B0604020204020204" pitchFamily="34" charset="0"/>
                <a:cs typeface="Calibri" panose="020F0502020204030204" pitchFamily="34" charset="0"/>
              </a:rPr>
              <a:t>The basic structure is phenol, a hydroxylated aromatic ring.</a:t>
            </a:r>
          </a:p>
          <a:p>
            <a:r>
              <a:rPr lang="en-IN" sz="2000" dirty="0">
                <a:solidFill>
                  <a:schemeClr val="bg1"/>
                </a:solidFill>
                <a:latin typeface="HP Simplified" panose="020B0604020204020204" pitchFamily="34" charset="0"/>
                <a:cs typeface="Calibri" panose="020F0502020204030204" pitchFamily="34" charset="0"/>
              </a:rPr>
              <a:t>Many phenolics are involved in plant/herbivore interactions like other secondary metabolites.</a:t>
            </a:r>
          </a:p>
          <a:p>
            <a:r>
              <a:rPr lang="en-IN" sz="2000" dirty="0">
                <a:solidFill>
                  <a:schemeClr val="bg1"/>
                </a:solidFill>
                <a:latin typeface="HP Simplified" panose="020B0604020204020204" pitchFamily="34" charset="0"/>
                <a:cs typeface="Calibri" panose="020F0502020204030204" pitchFamily="34" charset="0"/>
              </a:rPr>
              <a:t>Some are important structural components while others are simply metabolic end products with no function.</a:t>
            </a:r>
          </a:p>
          <a:p>
            <a:pPr marL="0" indent="0">
              <a:buNone/>
            </a:pPr>
            <a:endParaRPr lang="en-IN" dirty="0"/>
          </a:p>
          <a:p>
            <a:endParaRPr lang="en-IN" dirty="0"/>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Phenylpropanoids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37</a:t>
            </a:fld>
            <a:endParaRPr lang="en-US" noProof="0" dirty="0"/>
          </a:p>
        </p:txBody>
      </p:sp>
    </p:spTree>
    <p:extLst>
      <p:ext uri="{BB962C8B-B14F-4D97-AF65-F5344CB8AC3E}">
        <p14:creationId xmlns:p14="http://schemas.microsoft.com/office/powerpoint/2010/main" val="720293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cs typeface="Calibri" panose="020F0502020204030204" pitchFamily="34" charset="0"/>
              </a:rPr>
              <a:t>Historically, plant extracts were used to “tan”/treat skins and hides of animals to produce leather.</a:t>
            </a:r>
          </a:p>
          <a:p>
            <a:r>
              <a:rPr lang="en-IN" sz="2000" dirty="0">
                <a:solidFill>
                  <a:schemeClr val="bg1"/>
                </a:solidFill>
                <a:latin typeface="HP Simplified" panose="020B0604020204020204" pitchFamily="34" charset="0"/>
                <a:cs typeface="Calibri" panose="020F0502020204030204" pitchFamily="34" charset="0"/>
              </a:rPr>
              <a:t>The word “tannin” was derived from this historic practice.</a:t>
            </a:r>
          </a:p>
          <a:p>
            <a:r>
              <a:rPr lang="en-IN" sz="2000" dirty="0">
                <a:solidFill>
                  <a:schemeClr val="bg1"/>
                </a:solidFill>
                <a:latin typeface="HP Simplified" panose="020B0604020204020204" pitchFamily="34" charset="0"/>
                <a:cs typeface="Calibri" panose="020F0502020204030204" pitchFamily="34" charset="0"/>
              </a:rPr>
              <a:t>Such extracts contain a mixture of chemically complex phenol derivatives which attach to and therefore denature proteins.</a:t>
            </a:r>
          </a:p>
          <a:p>
            <a:r>
              <a:rPr lang="en-IN" sz="2000" dirty="0">
                <a:solidFill>
                  <a:schemeClr val="bg1"/>
                </a:solidFill>
                <a:latin typeface="HP Simplified" panose="020B0604020204020204" pitchFamily="34" charset="0"/>
                <a:cs typeface="Calibri" panose="020F0502020204030204" pitchFamily="34" charset="0"/>
              </a:rPr>
              <a:t>In fact, the most common test for tannins was their capacity to precipitate gelatin.</a:t>
            </a:r>
          </a:p>
          <a:p>
            <a:r>
              <a:rPr lang="en-IN" sz="2000" dirty="0">
                <a:solidFill>
                  <a:schemeClr val="bg1"/>
                </a:solidFill>
                <a:latin typeface="HP Simplified" panose="020B0604020204020204" pitchFamily="34" charset="0"/>
                <a:cs typeface="Calibri" panose="020F0502020204030204" pitchFamily="34" charset="0"/>
              </a:rPr>
              <a:t>There are two categories of tannins that are now recognised:-</a:t>
            </a:r>
          </a:p>
          <a:p>
            <a:r>
              <a:rPr lang="en-IN" sz="2000" dirty="0">
                <a:solidFill>
                  <a:schemeClr val="bg1"/>
                </a:solidFill>
                <a:latin typeface="HP Simplified" panose="020B0604020204020204" pitchFamily="34" charset="0"/>
                <a:cs typeface="Calibri" panose="020F0502020204030204" pitchFamily="34" charset="0"/>
              </a:rPr>
              <a:t>A) Hydrolysable tannins</a:t>
            </a:r>
          </a:p>
          <a:p>
            <a:r>
              <a:rPr lang="en-IN" sz="2000" dirty="0">
                <a:solidFill>
                  <a:schemeClr val="bg1"/>
                </a:solidFill>
                <a:latin typeface="HP Simplified" panose="020B0604020204020204" pitchFamily="34" charset="0"/>
                <a:cs typeface="Calibri" panose="020F0502020204030204" pitchFamily="34" charset="0"/>
              </a:rPr>
              <a:t>B) Condensed tannins</a:t>
            </a:r>
          </a:p>
          <a:p>
            <a:r>
              <a:rPr lang="en-IN" sz="2000" dirty="0">
                <a:solidFill>
                  <a:schemeClr val="bg1"/>
                </a:solidFill>
                <a:latin typeface="HP Simplified" panose="020B0604020204020204" pitchFamily="34" charset="0"/>
                <a:cs typeface="Calibri" panose="020F0502020204030204" pitchFamily="34" charset="0"/>
              </a:rPr>
              <a:t>Hydrolysable tannins as the name suggests are those type of tannins that on heating with HCl or H</a:t>
            </a:r>
            <a:r>
              <a:rPr lang="en-IN" sz="2000" baseline="-25000" dirty="0">
                <a:solidFill>
                  <a:schemeClr val="bg1"/>
                </a:solidFill>
                <a:latin typeface="HP Simplified" panose="020B0604020204020204" pitchFamily="34" charset="0"/>
                <a:cs typeface="Calibri" panose="020F0502020204030204" pitchFamily="34" charset="0"/>
              </a:rPr>
              <a:t>2</a:t>
            </a:r>
            <a:r>
              <a:rPr lang="en-IN" sz="2000" dirty="0">
                <a:solidFill>
                  <a:schemeClr val="bg1"/>
                </a:solidFill>
                <a:latin typeface="HP Simplified" panose="020B0604020204020204" pitchFamily="34" charset="0"/>
                <a:cs typeface="Calibri" panose="020F0502020204030204" pitchFamily="34" charset="0"/>
              </a:rPr>
              <a:t>SO</a:t>
            </a:r>
            <a:r>
              <a:rPr lang="en-IN" sz="2000" baseline="-25000" dirty="0">
                <a:solidFill>
                  <a:schemeClr val="bg1"/>
                </a:solidFill>
                <a:latin typeface="HP Simplified" panose="020B0604020204020204" pitchFamily="34" charset="0"/>
                <a:cs typeface="Calibri" panose="020F0502020204030204" pitchFamily="34" charset="0"/>
              </a:rPr>
              <a:t>4 </a:t>
            </a:r>
            <a:r>
              <a:rPr lang="en-IN" sz="2000" dirty="0">
                <a:solidFill>
                  <a:schemeClr val="bg1"/>
                </a:solidFill>
                <a:latin typeface="HP Simplified" panose="020B0604020204020204" pitchFamily="34" charset="0"/>
                <a:cs typeface="Calibri" panose="020F0502020204030204" pitchFamily="34" charset="0"/>
              </a:rPr>
              <a:t>give the base compounds of tannins i.e. gallic or ellagic acids.</a:t>
            </a:r>
          </a:p>
          <a:p>
            <a:r>
              <a:rPr lang="en-IN" sz="2000" dirty="0">
                <a:solidFill>
                  <a:schemeClr val="bg1"/>
                </a:solidFill>
                <a:latin typeface="HP Simplified" panose="020B0604020204020204" pitchFamily="34" charset="0"/>
                <a:cs typeface="Calibri" panose="020F0502020204030204" pitchFamily="34" charset="0"/>
              </a:rPr>
              <a:t>They are also hydrolysed by weak acids or weak bases to give carbohydrates and phenolic acids.</a:t>
            </a:r>
          </a:p>
          <a:p>
            <a:r>
              <a:rPr lang="en-IN" sz="2000" dirty="0">
                <a:solidFill>
                  <a:schemeClr val="bg1"/>
                </a:solidFill>
                <a:latin typeface="HP Simplified" panose="020B0604020204020204" pitchFamily="34" charset="0"/>
                <a:cs typeface="Calibri" panose="020F0502020204030204" pitchFamily="34" charset="0"/>
              </a:rPr>
              <a:t>For example:- Gallic esters of glucose in tannic acid (C</a:t>
            </a:r>
            <a:r>
              <a:rPr lang="en-IN" sz="2000" baseline="-25000" dirty="0">
                <a:solidFill>
                  <a:schemeClr val="bg1"/>
                </a:solidFill>
                <a:latin typeface="HP Simplified" panose="020B0604020204020204" pitchFamily="34" charset="0"/>
                <a:cs typeface="Calibri" panose="020F0502020204030204" pitchFamily="34" charset="0"/>
              </a:rPr>
              <a:t>76</a:t>
            </a:r>
            <a:r>
              <a:rPr lang="en-IN" sz="2000" dirty="0">
                <a:solidFill>
                  <a:schemeClr val="bg1"/>
                </a:solidFill>
                <a:latin typeface="HP Simplified" panose="020B0604020204020204" pitchFamily="34" charset="0"/>
                <a:cs typeface="Calibri" panose="020F0502020204030204" pitchFamily="34" charset="0"/>
              </a:rPr>
              <a:t>H</a:t>
            </a:r>
            <a:r>
              <a:rPr lang="en-IN" sz="2000" baseline="-25000" dirty="0">
                <a:solidFill>
                  <a:schemeClr val="bg1"/>
                </a:solidFill>
                <a:latin typeface="HP Simplified" panose="020B0604020204020204" pitchFamily="34" charset="0"/>
                <a:cs typeface="Calibri" panose="020F0502020204030204" pitchFamily="34" charset="0"/>
              </a:rPr>
              <a:t>52</a:t>
            </a:r>
            <a:r>
              <a:rPr lang="en-IN" sz="2000" dirty="0">
                <a:solidFill>
                  <a:schemeClr val="bg1"/>
                </a:solidFill>
                <a:latin typeface="HP Simplified" panose="020B0604020204020204" pitchFamily="34" charset="0"/>
                <a:cs typeface="Calibri" panose="020F0502020204030204" pitchFamily="34" charset="0"/>
              </a:rPr>
              <a:t>O</a:t>
            </a:r>
            <a:r>
              <a:rPr lang="en-IN" sz="2000" baseline="-25000" dirty="0">
                <a:solidFill>
                  <a:schemeClr val="bg1"/>
                </a:solidFill>
                <a:latin typeface="HP Simplified" panose="020B0604020204020204" pitchFamily="34" charset="0"/>
                <a:cs typeface="Calibri" panose="020F0502020204030204" pitchFamily="34" charset="0"/>
              </a:rPr>
              <a:t>46</a:t>
            </a:r>
            <a:r>
              <a:rPr lang="en-IN" sz="2000" dirty="0">
                <a:solidFill>
                  <a:schemeClr val="bg1"/>
                </a:solidFill>
                <a:latin typeface="HP Simplified" panose="020B0604020204020204" pitchFamily="34" charset="0"/>
                <a:cs typeface="Calibri" panose="020F0502020204030204" pitchFamily="34" charset="0"/>
              </a:rPr>
              <a:t>) found in the leaves and barks of many plants like </a:t>
            </a:r>
            <a:r>
              <a:rPr lang="en-IN" sz="2000" i="1" dirty="0">
                <a:solidFill>
                  <a:schemeClr val="bg1"/>
                </a:solidFill>
                <a:latin typeface="HP Simplified" panose="020B0604020204020204" pitchFamily="34" charset="0"/>
                <a:cs typeface="Calibri" panose="020F0502020204030204" pitchFamily="34" charset="0"/>
              </a:rPr>
              <a:t>Caesalpinia spinosa</a:t>
            </a:r>
            <a:r>
              <a:rPr lang="en-IN" sz="2000" dirty="0">
                <a:solidFill>
                  <a:schemeClr val="bg1"/>
                </a:solidFill>
                <a:latin typeface="HP Simplified" panose="020B0604020204020204" pitchFamily="34" charset="0"/>
                <a:cs typeface="Calibri" panose="020F0502020204030204" pitchFamily="34" charset="0"/>
              </a:rPr>
              <a:t>/ Tara pods, oak bark and leaves, etc.</a:t>
            </a:r>
          </a:p>
          <a:p>
            <a:endParaRPr lang="en-IN" sz="2000" dirty="0">
              <a:latin typeface="HP Simplified" panose="020B0604020204020204" pitchFamily="34" charset="0"/>
              <a:cs typeface="Calibri" panose="020F0502020204030204" pitchFamily="34" charset="0"/>
            </a:endParaRP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Tannins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38</a:t>
            </a:fld>
            <a:endParaRPr lang="en-US" noProof="0" dirty="0"/>
          </a:p>
        </p:txBody>
      </p:sp>
    </p:spTree>
    <p:extLst>
      <p:ext uri="{BB962C8B-B14F-4D97-AF65-F5344CB8AC3E}">
        <p14:creationId xmlns:p14="http://schemas.microsoft.com/office/powerpoint/2010/main" val="1244076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Condensed tannins are polymers of flavonoid units that are linked by strong carbon-carbon bonds.</a:t>
            </a:r>
          </a:p>
          <a:p>
            <a:r>
              <a:rPr lang="en-IN" sz="2000" dirty="0">
                <a:solidFill>
                  <a:schemeClr val="bg1"/>
                </a:solidFill>
                <a:latin typeface="HP Simplified" panose="020B0604020204020204" pitchFamily="34" charset="0"/>
              </a:rPr>
              <a:t>These bonds don’t get hydrolysed but they can be oxidised by strong acid to release anthocyanidins.</a:t>
            </a:r>
          </a:p>
          <a:p>
            <a:r>
              <a:rPr lang="en-IN" sz="2000" dirty="0">
                <a:solidFill>
                  <a:schemeClr val="bg1"/>
                </a:solidFill>
                <a:latin typeface="HP Simplified" panose="020B0604020204020204" pitchFamily="34" charset="0"/>
              </a:rPr>
              <a:t>For example:- Procyanidins are a type of condensed tannins that are found in grape (</a:t>
            </a:r>
            <a:r>
              <a:rPr lang="en-IN" sz="2000" i="1" dirty="0">
                <a:solidFill>
                  <a:schemeClr val="bg1"/>
                </a:solidFill>
                <a:latin typeface="HP Simplified" panose="020B0604020204020204" pitchFamily="34" charset="0"/>
              </a:rPr>
              <a:t>Vitis vinifera</a:t>
            </a:r>
            <a:r>
              <a:rPr lang="en-IN" sz="2000" dirty="0">
                <a:solidFill>
                  <a:schemeClr val="bg1"/>
                </a:solidFill>
                <a:latin typeface="HP Simplified" panose="020B0604020204020204" pitchFamily="34" charset="0"/>
              </a:rPr>
              <a:t>) seeds. </a:t>
            </a:r>
          </a:p>
          <a:p>
            <a:r>
              <a:rPr lang="en-IN" sz="2000" dirty="0">
                <a:solidFill>
                  <a:schemeClr val="bg1"/>
                </a:solidFill>
                <a:latin typeface="HP Simplified" panose="020B0604020204020204" pitchFamily="34" charset="0"/>
              </a:rPr>
              <a:t>Condensed tannins are also found in bark of trees like pine, mimosa, spruce, etc.</a:t>
            </a:r>
          </a:p>
          <a:p>
            <a:endParaRPr lang="en-IN" sz="2000" dirty="0">
              <a:latin typeface="HP Simplified" panose="020B0604020204020204" pitchFamily="34" charset="0"/>
            </a:endParaRP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39</a:t>
            </a:fld>
            <a:endParaRPr lang="en-US" noProof="0" dirty="0"/>
          </a:p>
        </p:txBody>
      </p:sp>
    </p:spTree>
    <p:extLst>
      <p:ext uri="{BB962C8B-B14F-4D97-AF65-F5344CB8AC3E}">
        <p14:creationId xmlns:p14="http://schemas.microsoft.com/office/powerpoint/2010/main" val="24283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4">
            <a:alphaModFix/>
          </a:blip>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CEA89E-0B03-4727-AB47-73EA4E2DF948}"/>
              </a:ext>
            </a:extLst>
          </p:cNvPr>
          <p:cNvSpPr>
            <a:spLocks noGrp="1"/>
          </p:cNvSpPr>
          <p:nvPr>
            <p:ph idx="1"/>
          </p:nvPr>
        </p:nvSpPr>
        <p:spPr>
          <a:xfrm>
            <a:off x="432000" y="1152000"/>
            <a:ext cx="11340000" cy="4218286"/>
          </a:xfrm>
        </p:spPr>
        <p:txBody>
          <a:bodyPr/>
          <a:lstStyle/>
          <a:p>
            <a:r>
              <a:rPr lang="en-US" sz="2000" dirty="0">
                <a:solidFill>
                  <a:schemeClr val="bg1"/>
                </a:solidFill>
                <a:latin typeface="HP Simplified" panose="020B0604020204020204" pitchFamily="34" charset="0"/>
                <a:cs typeface="Calibri" panose="020F0502020204030204" pitchFamily="34" charset="0"/>
              </a:rPr>
              <a:t>Also known as terpenes or terpenoids, these are the largest and the most diverse groups of secondary metabolites, with nearly 15000 structures known.</a:t>
            </a:r>
          </a:p>
          <a:p>
            <a:r>
              <a:rPr lang="en-US" sz="2000" dirty="0">
                <a:solidFill>
                  <a:schemeClr val="bg1"/>
                </a:solidFill>
                <a:latin typeface="HP Simplified" panose="020B0604020204020204" pitchFamily="34" charset="0"/>
                <a:cs typeface="Calibri" panose="020F0502020204030204" pitchFamily="34" charset="0"/>
              </a:rPr>
              <a:t>These are generally lipophilic polymers based on the simple 5 carbon alkene, 2-methyl- 1,3-butadiene also known as isoprene.</a:t>
            </a:r>
          </a:p>
          <a:p>
            <a:r>
              <a:rPr lang="en-US" sz="2000" dirty="0">
                <a:solidFill>
                  <a:schemeClr val="bg1"/>
                </a:solidFill>
                <a:latin typeface="HP Simplified" panose="020B0604020204020204" pitchFamily="34" charset="0"/>
                <a:cs typeface="Calibri" panose="020F0502020204030204" pitchFamily="34" charset="0"/>
              </a:rPr>
              <a:t>These are synthesized by either the mevalonic acid pathway or the MEP pathway.</a:t>
            </a:r>
          </a:p>
          <a:p>
            <a:r>
              <a:rPr lang="en-US" sz="2000" dirty="0">
                <a:solidFill>
                  <a:schemeClr val="bg1"/>
                </a:solidFill>
                <a:latin typeface="HP Simplified" panose="020B0604020204020204" pitchFamily="34" charset="0"/>
                <a:cs typeface="Calibri" panose="020F0502020204030204" pitchFamily="34" charset="0"/>
              </a:rPr>
              <a:t>Terpenes can be classified into several classes based on the number of carbon atoms.</a:t>
            </a:r>
          </a:p>
          <a:p>
            <a:r>
              <a:rPr lang="en-US" sz="2000" dirty="0">
                <a:solidFill>
                  <a:schemeClr val="bg1"/>
                </a:solidFill>
                <a:latin typeface="HP Simplified" panose="020B0604020204020204" pitchFamily="34" charset="0"/>
                <a:cs typeface="Calibri" panose="020F0502020204030204" pitchFamily="34" charset="0"/>
              </a:rPr>
              <a:t>The large chemical diversity in terpenes comes from the number of units in the chain and the various ways in which they are assembled.</a:t>
            </a:r>
          </a:p>
          <a:p>
            <a:r>
              <a:rPr lang="en-US" sz="2000" dirty="0">
                <a:solidFill>
                  <a:schemeClr val="bg1"/>
                </a:solidFill>
                <a:latin typeface="HP Simplified" panose="020B0604020204020204" pitchFamily="34" charset="0"/>
                <a:cs typeface="Calibri" panose="020F0502020204030204" pitchFamily="34" charset="0"/>
              </a:rPr>
              <a:t>Formation of cyclic structures, addition of oxygen-containing functional groups and conjugation with sugars or other molecules add to their complexity.</a:t>
            </a:r>
          </a:p>
          <a:p>
            <a:r>
              <a:rPr lang="en-US" sz="2000" dirty="0">
                <a:solidFill>
                  <a:schemeClr val="bg1"/>
                </a:solidFill>
                <a:latin typeface="HP Simplified" panose="020B0604020204020204" pitchFamily="34" charset="0"/>
                <a:cs typeface="Calibri" panose="020F0502020204030204" pitchFamily="34" charset="0"/>
              </a:rPr>
              <a:t>The name terpenoid comes from the fact that these compounds were isolated from turpentine, which is an essential oil derived from pine and other coniferous trees.</a:t>
            </a: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p:txBody>
          <a:bodyPr/>
          <a:lstStyle/>
          <a:p>
            <a:r>
              <a:rPr lang="en-US" sz="4400" dirty="0">
                <a:solidFill>
                  <a:schemeClr val="accent1">
                    <a:lumMod val="20000"/>
                    <a:lumOff val="80000"/>
                  </a:schemeClr>
                </a:solidFill>
              </a:rPr>
              <a:t>Isoprenoids</a:t>
            </a: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3737687488"/>
      </p:ext>
    </p:extLst>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866695" y="1343807"/>
            <a:ext cx="2208915" cy="2223641"/>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40</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417" y="1392730"/>
            <a:ext cx="3297931" cy="24926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445" y="1255824"/>
            <a:ext cx="3670731" cy="2749505"/>
          </a:xfrm>
          <a:prstGeom prst="rect">
            <a:avLst/>
          </a:prstGeom>
        </p:spPr>
      </p:pic>
      <p:sp>
        <p:nvSpPr>
          <p:cNvPr id="2" name="TextBox 1">
            <a:extLst>
              <a:ext uri="{FF2B5EF4-FFF2-40B4-BE49-F238E27FC236}">
                <a16:creationId xmlns:a16="http://schemas.microsoft.com/office/drawing/2014/main" id="{6B7C7B1E-17C8-41F5-B6E5-D15E9034CCFF}"/>
              </a:ext>
            </a:extLst>
          </p:cNvPr>
          <p:cNvSpPr txBox="1"/>
          <p:nvPr/>
        </p:nvSpPr>
        <p:spPr>
          <a:xfrm>
            <a:off x="5638800" y="2971800"/>
            <a:ext cx="914400" cy="914400"/>
          </a:xfrm>
          <a:prstGeom prst="rect">
            <a:avLst/>
          </a:prstGeom>
          <a:noFill/>
        </p:spPr>
        <p:txBody>
          <a:bodyPr wrap="square" lIns="0" tIns="0" rIns="0" bIns="0" rtlCol="0">
            <a:noAutofit/>
          </a:bodyPr>
          <a:lstStyle/>
          <a:p>
            <a:pPr algn="l"/>
            <a:endParaRPr lang="en-IN" sz="1200" dirty="0">
              <a:solidFill>
                <a:schemeClr val="tx1">
                  <a:lumMod val="75000"/>
                  <a:lumOff val="25000"/>
                </a:schemeClr>
              </a:solidFill>
              <a:latin typeface="+mn-lt"/>
            </a:endParaRPr>
          </a:p>
        </p:txBody>
      </p:sp>
      <p:sp>
        <p:nvSpPr>
          <p:cNvPr id="8" name="TextBox 7">
            <a:extLst>
              <a:ext uri="{FF2B5EF4-FFF2-40B4-BE49-F238E27FC236}">
                <a16:creationId xmlns:a16="http://schemas.microsoft.com/office/drawing/2014/main" id="{713F25CB-AF04-4671-A2B1-19C229F14C3F}"/>
              </a:ext>
            </a:extLst>
          </p:cNvPr>
          <p:cNvSpPr txBox="1"/>
          <p:nvPr/>
        </p:nvSpPr>
        <p:spPr>
          <a:xfrm>
            <a:off x="639652" y="4005329"/>
            <a:ext cx="2550588" cy="658111"/>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Gallic acid</a:t>
            </a:r>
          </a:p>
        </p:txBody>
      </p:sp>
      <p:sp>
        <p:nvSpPr>
          <p:cNvPr id="9" name="TextBox 8">
            <a:extLst>
              <a:ext uri="{FF2B5EF4-FFF2-40B4-BE49-F238E27FC236}">
                <a16:creationId xmlns:a16="http://schemas.microsoft.com/office/drawing/2014/main" id="{F84C0C16-B7B3-4A7A-8589-4A87E52C2EB2}"/>
              </a:ext>
            </a:extLst>
          </p:cNvPr>
          <p:cNvSpPr txBox="1"/>
          <p:nvPr/>
        </p:nvSpPr>
        <p:spPr>
          <a:xfrm>
            <a:off x="4124960" y="4409440"/>
            <a:ext cx="3352216" cy="944880"/>
          </a:xfrm>
          <a:prstGeom prst="rect">
            <a:avLst/>
          </a:prstGeom>
          <a:noFill/>
        </p:spPr>
        <p:txBody>
          <a:bodyPr wrap="square" lIns="0" tIns="0" rIns="0" bIns="0" rtlCol="0">
            <a:noAutofit/>
          </a:bodyPr>
          <a:lstStyle/>
          <a:p>
            <a:pPr algn="l"/>
            <a:r>
              <a:rPr lang="en-IN" sz="2000" i="1" dirty="0">
                <a:solidFill>
                  <a:schemeClr val="bg1"/>
                </a:solidFill>
                <a:latin typeface="HP Simplified" panose="020B0604020204020204" pitchFamily="34" charset="0"/>
              </a:rPr>
              <a:t>Caesalpinia spinosa</a:t>
            </a:r>
            <a:r>
              <a:rPr lang="en-IN" sz="2000" dirty="0">
                <a:solidFill>
                  <a:schemeClr val="bg1"/>
                </a:solidFill>
                <a:latin typeface="HP Simplified" panose="020B0604020204020204" pitchFamily="34" charset="0"/>
              </a:rPr>
              <a:t>/ Tara pods</a:t>
            </a:r>
          </a:p>
        </p:txBody>
      </p:sp>
      <p:sp>
        <p:nvSpPr>
          <p:cNvPr id="10" name="TextBox 9">
            <a:extLst>
              <a:ext uri="{FF2B5EF4-FFF2-40B4-BE49-F238E27FC236}">
                <a16:creationId xmlns:a16="http://schemas.microsoft.com/office/drawing/2014/main" id="{6D1A4150-7B46-4663-9AD7-9567ECECC4E5}"/>
              </a:ext>
            </a:extLst>
          </p:cNvPr>
          <p:cNvSpPr txBox="1"/>
          <p:nvPr/>
        </p:nvSpPr>
        <p:spPr>
          <a:xfrm>
            <a:off x="8194786" y="4135525"/>
            <a:ext cx="3517583" cy="1055830"/>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Black grapes/ </a:t>
            </a:r>
            <a:r>
              <a:rPr lang="en-IN" sz="2000" i="1" dirty="0">
                <a:solidFill>
                  <a:schemeClr val="bg1"/>
                </a:solidFill>
                <a:latin typeface="HP Simplified" panose="020B0604020204020204" pitchFamily="34" charset="0"/>
              </a:rPr>
              <a:t>Vitis vinifera</a:t>
            </a:r>
          </a:p>
        </p:txBody>
      </p:sp>
    </p:spTree>
    <p:extLst>
      <p:ext uri="{BB962C8B-B14F-4D97-AF65-F5344CB8AC3E}">
        <p14:creationId xmlns:p14="http://schemas.microsoft.com/office/powerpoint/2010/main" val="2765250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Similar to other phenolics, the biological role of tannins is still unclear.</a:t>
            </a:r>
          </a:p>
          <a:p>
            <a:r>
              <a:rPr lang="en-IN" sz="2000" dirty="0">
                <a:solidFill>
                  <a:schemeClr val="bg1"/>
                </a:solidFill>
                <a:latin typeface="HP Simplified" panose="020B0604020204020204" pitchFamily="34" charset="0"/>
              </a:rPr>
              <a:t>Tannins do appear to deter feeding by many animals.</a:t>
            </a:r>
          </a:p>
          <a:p>
            <a:r>
              <a:rPr lang="en-IN" sz="2000" dirty="0">
                <a:solidFill>
                  <a:schemeClr val="bg1"/>
                </a:solidFill>
                <a:latin typeface="HP Simplified" panose="020B0604020204020204" pitchFamily="34" charset="0"/>
              </a:rPr>
              <a:t>This effect is related to their astringency- a sharp, somewhat unpleasant sensation in the mouth.</a:t>
            </a:r>
          </a:p>
          <a:p>
            <a:r>
              <a:rPr lang="en-IN" sz="2000" dirty="0">
                <a:solidFill>
                  <a:schemeClr val="bg1"/>
                </a:solidFill>
                <a:latin typeface="HP Simplified" panose="020B0604020204020204" pitchFamily="34" charset="0"/>
              </a:rPr>
              <a:t>This astringent property of tannins is what gives coffee, tea and wine their characteristic flavour.</a:t>
            </a:r>
          </a:p>
          <a:p>
            <a:r>
              <a:rPr lang="en-IN" sz="2000" dirty="0">
                <a:solidFill>
                  <a:schemeClr val="bg1"/>
                </a:solidFill>
                <a:latin typeface="HP Simplified" panose="020B0604020204020204" pitchFamily="34" charset="0"/>
              </a:rPr>
              <a:t>Industrial Applications:-</a:t>
            </a:r>
          </a:p>
          <a:p>
            <a:r>
              <a:rPr lang="en-IN" sz="2000" dirty="0">
                <a:solidFill>
                  <a:schemeClr val="bg1"/>
                </a:solidFill>
                <a:latin typeface="HP Simplified" panose="020B0604020204020204" pitchFamily="34" charset="0"/>
              </a:rPr>
              <a:t>A) As we have seen earlier, tannins are used in tanning leather, although inorganic tanning agents are also in use today.</a:t>
            </a:r>
          </a:p>
          <a:p>
            <a:r>
              <a:rPr lang="en-IN" sz="2000" dirty="0">
                <a:solidFill>
                  <a:schemeClr val="bg1"/>
                </a:solidFill>
                <a:latin typeface="HP Simplified" panose="020B0604020204020204" pitchFamily="34" charset="0"/>
              </a:rPr>
              <a:t>B) Tannins are also used as wood adhesives and it has become the second most important industrial application after tanning of leather.</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Role of Tannins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41</a:t>
            </a:fld>
            <a:endParaRPr lang="en-US" noProof="0" dirty="0"/>
          </a:p>
        </p:txBody>
      </p:sp>
    </p:spTree>
    <p:extLst>
      <p:ext uri="{BB962C8B-B14F-4D97-AF65-F5344CB8AC3E}">
        <p14:creationId xmlns:p14="http://schemas.microsoft.com/office/powerpoint/2010/main" val="1494525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000" y="581984"/>
            <a:ext cx="11340000" cy="4680000"/>
          </a:xfrm>
        </p:spPr>
        <p:txBody>
          <a:bodyPr/>
          <a:lstStyle/>
          <a:p>
            <a:r>
              <a:rPr lang="en-IN" sz="2000" dirty="0">
                <a:solidFill>
                  <a:schemeClr val="bg1"/>
                </a:solidFill>
                <a:latin typeface="HP Simplified" panose="020B0604020204020204" pitchFamily="34" charset="0"/>
              </a:rPr>
              <a:t>Pharmaceutical and Medical Applications:-</a:t>
            </a:r>
          </a:p>
          <a:p>
            <a:r>
              <a:rPr lang="en-IN" sz="2000" dirty="0">
                <a:solidFill>
                  <a:schemeClr val="bg1"/>
                </a:solidFill>
                <a:latin typeface="HP Simplified" panose="020B0604020204020204" pitchFamily="34" charset="0"/>
              </a:rPr>
              <a:t>Tannins have a bactericidal activity because they react with the bacterial proteins irreversibly, thus complexing within the bacterial membranes and neutralizing the activity.</a:t>
            </a:r>
          </a:p>
          <a:p>
            <a:r>
              <a:rPr lang="en-IN" sz="2000" dirty="0">
                <a:solidFill>
                  <a:schemeClr val="bg1"/>
                </a:solidFill>
                <a:latin typeface="HP Simplified" panose="020B0604020204020204" pitchFamily="34" charset="0"/>
              </a:rPr>
              <a:t>Hence, tannin-based pharmaceuticals have been marketed for a long time to cure intestinal infections.</a:t>
            </a:r>
          </a:p>
          <a:p>
            <a:r>
              <a:rPr lang="en-IN" sz="2000" dirty="0">
                <a:solidFill>
                  <a:schemeClr val="bg1"/>
                </a:solidFill>
                <a:latin typeface="HP Simplified" panose="020B0604020204020204" pitchFamily="34" charset="0"/>
              </a:rPr>
              <a:t>They also have anti-caries properties.</a:t>
            </a:r>
          </a:p>
          <a:p>
            <a:r>
              <a:rPr lang="en-IN" sz="2000" dirty="0">
                <a:solidFill>
                  <a:schemeClr val="bg1"/>
                </a:solidFill>
                <a:latin typeface="HP Simplified" panose="020B0604020204020204" pitchFamily="34" charset="0"/>
              </a:rPr>
              <a:t>Many experimental studies on the pharmaceutical use of tannins have been published with their anti-oncogenic activities well documented.</a:t>
            </a:r>
          </a:p>
          <a:p>
            <a:r>
              <a:rPr lang="en-IN" sz="2000" dirty="0">
                <a:solidFill>
                  <a:schemeClr val="bg1"/>
                </a:solidFill>
                <a:latin typeface="HP Simplified" panose="020B0604020204020204" pitchFamily="34" charset="0"/>
              </a:rPr>
              <a:t>The anti-viral effectiveness of tannins has also been well documented by in vitro screening for a variety of 12 different hydrolysable and condensed tannins like chestnut tannin extract, pine bark tannin extract, etc.</a:t>
            </a:r>
          </a:p>
          <a:p>
            <a:r>
              <a:rPr lang="en-IN" sz="2000" dirty="0">
                <a:solidFill>
                  <a:schemeClr val="bg1"/>
                </a:solidFill>
                <a:latin typeface="HP Simplified" panose="020B0604020204020204" pitchFamily="34" charset="0"/>
              </a:rPr>
              <a:t>The extract of </a:t>
            </a:r>
            <a:r>
              <a:rPr lang="en-IN" sz="2000" i="1" dirty="0">
                <a:solidFill>
                  <a:schemeClr val="bg1"/>
                </a:solidFill>
                <a:latin typeface="HP Simplified" panose="020B0604020204020204" pitchFamily="34" charset="0"/>
              </a:rPr>
              <a:t>Stryphnodendron rotundifolium </a:t>
            </a:r>
            <a:r>
              <a:rPr lang="en-IN" sz="2000" dirty="0">
                <a:solidFill>
                  <a:schemeClr val="bg1"/>
                </a:solidFill>
                <a:latin typeface="HP Simplified" panose="020B0604020204020204" pitchFamily="34" charset="0"/>
              </a:rPr>
              <a:t>and also of other tannins has proven their effectiveness against ulcers.</a:t>
            </a:r>
          </a:p>
          <a:p>
            <a:r>
              <a:rPr lang="en-IN" sz="2000" dirty="0">
                <a:solidFill>
                  <a:schemeClr val="bg1"/>
                </a:solidFill>
                <a:latin typeface="HP Simplified" panose="020B0604020204020204" pitchFamily="34" charset="0"/>
              </a:rPr>
              <a:t>The anti-oxidant property of the polyphenolic groups of tannins give them a powerful anti-cardiovascular effect.</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42</a:t>
            </a:fld>
            <a:endParaRPr lang="en-US" noProof="0" dirty="0"/>
          </a:p>
        </p:txBody>
      </p:sp>
    </p:spTree>
    <p:extLst>
      <p:ext uri="{BB962C8B-B14F-4D97-AF65-F5344CB8AC3E}">
        <p14:creationId xmlns:p14="http://schemas.microsoft.com/office/powerpoint/2010/main" val="1788238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Production of Fireproof and Insulating foams:-</a:t>
            </a:r>
          </a:p>
          <a:p>
            <a:r>
              <a:rPr lang="en-IN" sz="2000" dirty="0">
                <a:solidFill>
                  <a:schemeClr val="bg1"/>
                </a:solidFill>
                <a:latin typeface="HP Simplified" panose="020B0604020204020204" pitchFamily="34" charset="0"/>
              </a:rPr>
              <a:t>Tannins are used for the production of self expanding rigid foams.</a:t>
            </a:r>
          </a:p>
          <a:p>
            <a:r>
              <a:rPr lang="en-IN" sz="2000" dirty="0">
                <a:solidFill>
                  <a:schemeClr val="bg1"/>
                </a:solidFill>
                <a:latin typeface="HP Simplified" panose="020B0604020204020204" pitchFamily="34" charset="0"/>
              </a:rPr>
              <a:t>These foams are used for very good acoustic insulation.</a:t>
            </a:r>
          </a:p>
          <a:p>
            <a:r>
              <a:rPr lang="en-IN" sz="2000" dirty="0">
                <a:solidFill>
                  <a:schemeClr val="bg1"/>
                </a:solidFill>
                <a:latin typeface="HP Simplified" panose="020B0604020204020204" pitchFamily="34" charset="0"/>
              </a:rPr>
              <a:t>They are also used for bone repair by osteogenesis with stem cells.</a:t>
            </a:r>
          </a:p>
          <a:p>
            <a:r>
              <a:rPr lang="en-IN" sz="2000" dirty="0">
                <a:solidFill>
                  <a:schemeClr val="bg1"/>
                </a:solidFill>
                <a:latin typeface="HP Simplified" panose="020B0604020204020204" pitchFamily="34" charset="0"/>
              </a:rPr>
              <a:t>1) PTSDP (Porous tannin spray dried powder), the powder derived by grinding tannin-furanic foams has been approved for human use.</a:t>
            </a:r>
          </a:p>
          <a:p>
            <a:r>
              <a:rPr lang="en-IN" sz="2000" dirty="0">
                <a:solidFill>
                  <a:schemeClr val="bg1"/>
                </a:solidFill>
                <a:latin typeface="HP Simplified" panose="020B0604020204020204" pitchFamily="34" charset="0"/>
              </a:rPr>
              <a:t>2) Hence, the above powder has been used as a low cost reconstruction material because of its biocompatibility and its potential ability to be replaced by bone in vivo.</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43</a:t>
            </a:fld>
            <a:endParaRPr lang="en-US" noProof="0" dirty="0"/>
          </a:p>
        </p:txBody>
      </p:sp>
    </p:spTree>
    <p:extLst>
      <p:ext uri="{BB962C8B-B14F-4D97-AF65-F5344CB8AC3E}">
        <p14:creationId xmlns:p14="http://schemas.microsoft.com/office/powerpoint/2010/main" val="811410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7116" y="1003850"/>
            <a:ext cx="5374884" cy="2344656"/>
          </a:xfrm>
        </p:spPr>
      </p:pic>
      <p:sp>
        <p:nvSpPr>
          <p:cNvPr id="3" name="Title 2"/>
          <p:cNvSpPr>
            <a:spLocks noGrp="1"/>
          </p:cNvSpPr>
          <p:nvPr>
            <p:ph type="title"/>
          </p:nvPr>
        </p:nvSpPr>
        <p:spPr/>
        <p:txBody>
          <a:bodyPr/>
          <a:lstStyle/>
          <a:p>
            <a:endParaRPr lang="en-IN" dirty="0"/>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44</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284" y="1059543"/>
            <a:ext cx="3653309" cy="2520784"/>
          </a:xfrm>
          <a:prstGeom prst="rect">
            <a:avLst/>
          </a:prstGeom>
        </p:spPr>
      </p:pic>
      <p:sp>
        <p:nvSpPr>
          <p:cNvPr id="7" name="TextBox 6"/>
          <p:cNvSpPr txBox="1"/>
          <p:nvPr/>
        </p:nvSpPr>
        <p:spPr>
          <a:xfrm>
            <a:off x="2932988" y="3844429"/>
            <a:ext cx="4346586" cy="795441"/>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Translation of the words written on the box:-</a:t>
            </a:r>
          </a:p>
          <a:p>
            <a:pPr algn="l"/>
            <a:r>
              <a:rPr lang="en-IN" sz="2000" dirty="0">
                <a:solidFill>
                  <a:schemeClr val="bg1"/>
                </a:solidFill>
                <a:latin typeface="HP Simplified" panose="020B0604020204020204" pitchFamily="34" charset="0"/>
              </a:rPr>
              <a:t>Traditional tablets used in diarrhoea and food poisoning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95" y="940159"/>
            <a:ext cx="2328459" cy="3622694"/>
          </a:xfrm>
          <a:prstGeom prst="rect">
            <a:avLst/>
          </a:prstGeom>
        </p:spPr>
      </p:pic>
    </p:spTree>
    <p:extLst>
      <p:ext uri="{BB962C8B-B14F-4D97-AF65-F5344CB8AC3E}">
        <p14:creationId xmlns:p14="http://schemas.microsoft.com/office/powerpoint/2010/main" val="9500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000" y="1746367"/>
            <a:ext cx="11340000" cy="4680000"/>
          </a:xfrm>
        </p:spPr>
        <p:txBody>
          <a:bodyPr/>
          <a:lstStyle/>
          <a:p>
            <a:r>
              <a:rPr lang="en-IN" sz="2000" dirty="0">
                <a:solidFill>
                  <a:schemeClr val="bg1"/>
                </a:solidFill>
                <a:latin typeface="HP Simplified" panose="020B0604020204020204" pitchFamily="34" charset="0"/>
              </a:rPr>
              <a:t>It is a highly branched polymer of three simple phenolic alcohols known as monolignols (coniferyl alcohol, sinapyl alcohol and coumaryl alcohol).</a:t>
            </a:r>
          </a:p>
          <a:p>
            <a:r>
              <a:rPr lang="en-IN" sz="2000" dirty="0">
                <a:solidFill>
                  <a:schemeClr val="bg1"/>
                </a:solidFill>
                <a:latin typeface="HP Simplified" panose="020B0604020204020204" pitchFamily="34" charset="0"/>
              </a:rPr>
              <a:t>Lignin in gymnosperms is made up of mainly coniferyl alcohol subunits while in angiosperms it is made up of a mixture of coniferyl and sinapyl alcohol subunits.</a:t>
            </a:r>
          </a:p>
          <a:p>
            <a:r>
              <a:rPr lang="en-IN" sz="2000" dirty="0">
                <a:solidFill>
                  <a:schemeClr val="bg1"/>
                </a:solidFill>
                <a:latin typeface="HP Simplified" panose="020B0604020204020204" pitchFamily="34" charset="0"/>
              </a:rPr>
              <a:t>Lignin is found in cell walls, especially in the secondary walls of tracheary elements in the xylem.</a:t>
            </a:r>
          </a:p>
          <a:p>
            <a:r>
              <a:rPr lang="en-IN" sz="2000" dirty="0">
                <a:solidFill>
                  <a:schemeClr val="bg1"/>
                </a:solidFill>
                <a:latin typeface="HP Simplified" panose="020B0604020204020204" pitchFamily="34" charset="0"/>
              </a:rPr>
              <a:t>Despite its abundance, its structure is not yet well understood.</a:t>
            </a:r>
          </a:p>
          <a:p>
            <a:r>
              <a:rPr lang="en-IN" sz="2000" dirty="0">
                <a:solidFill>
                  <a:schemeClr val="bg1"/>
                </a:solidFill>
                <a:latin typeface="HP Simplified" panose="020B0604020204020204" pitchFamily="34" charset="0"/>
              </a:rPr>
              <a:t>It is a very large polymer, insoluble in water and most organic solvents and impossible to extract without considerable degradation.</a:t>
            </a:r>
          </a:p>
          <a:p>
            <a:r>
              <a:rPr lang="en-IN" sz="2000" dirty="0">
                <a:solidFill>
                  <a:schemeClr val="bg1"/>
                </a:solidFill>
                <a:latin typeface="HP Simplified" panose="020B0604020204020204" pitchFamily="34" charset="0"/>
              </a:rPr>
              <a:t>Also, the three basic monomers can link to each other in a number of ways to form a multi-branched 3D structure.</a:t>
            </a:r>
          </a:p>
          <a:p>
            <a:r>
              <a:rPr lang="en-IN" sz="2000" dirty="0">
                <a:solidFill>
                  <a:schemeClr val="bg1"/>
                </a:solidFill>
                <a:latin typeface="HP Simplified" panose="020B0604020204020204" pitchFamily="34" charset="0"/>
              </a:rPr>
              <a:t>The complexity is so great that like snowflakes, each lignin molecule may be unique.</a:t>
            </a:r>
          </a:p>
          <a:p>
            <a:r>
              <a:rPr lang="en-IN" sz="2000" dirty="0">
                <a:solidFill>
                  <a:schemeClr val="bg1"/>
                </a:solidFill>
                <a:latin typeface="HP Simplified" panose="020B0604020204020204" pitchFamily="34" charset="0"/>
              </a:rPr>
              <a:t>In lignified woody stems, there is a high degree of mechanical rigidity and strength because of the ability of lignin to form several cross-links with other cell wall polymers.</a:t>
            </a: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Lignin</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45</a:t>
            </a:fld>
            <a:endParaRPr lang="en-US" noProof="0" dirty="0"/>
          </a:p>
        </p:txBody>
      </p:sp>
    </p:spTree>
    <p:extLst>
      <p:ext uri="{BB962C8B-B14F-4D97-AF65-F5344CB8AC3E}">
        <p14:creationId xmlns:p14="http://schemas.microsoft.com/office/powerpoint/2010/main" val="167595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2587615" y="485523"/>
            <a:ext cx="6285169" cy="6071473"/>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1"/>
          </p:nvPr>
        </p:nvSpPr>
        <p:spPr/>
        <p:txBody>
          <a:bodyPr/>
          <a:lstStyle/>
          <a:p>
            <a:fld id="{19B51A1E-902D-48AF-9020-955120F399B6}" type="slidenum">
              <a:rPr lang="en-US" noProof="0" smtClean="0"/>
              <a:pPr/>
              <a:t>46</a:t>
            </a:fld>
            <a:endParaRPr lang="en-US" noProof="0" dirty="0"/>
          </a:p>
        </p:txBody>
      </p:sp>
    </p:spTree>
    <p:extLst>
      <p:ext uri="{BB962C8B-B14F-4D97-AF65-F5344CB8AC3E}">
        <p14:creationId xmlns:p14="http://schemas.microsoft.com/office/powerpoint/2010/main" val="3834316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solidFill>
                  <a:schemeClr val="bg1"/>
                </a:solidFill>
                <a:latin typeface="HP Simplified" panose="020B0604020204020204" pitchFamily="34" charset="0"/>
              </a:rPr>
              <a:t>Lignin is synthesised in the cytosol starting with the synthesis of glycosylated monolignols from phenylalanine.</a:t>
            </a:r>
          </a:p>
          <a:p>
            <a:r>
              <a:rPr lang="en-IN" dirty="0">
                <a:solidFill>
                  <a:schemeClr val="bg1"/>
                </a:solidFill>
                <a:latin typeface="HP Simplified" panose="020B0604020204020204" pitchFamily="34" charset="0"/>
              </a:rPr>
              <a:t>These initial reactions are shared with the phenylpropanoid pathway.</a:t>
            </a:r>
          </a:p>
          <a:p>
            <a:r>
              <a:rPr lang="en-IN" dirty="0">
                <a:solidFill>
                  <a:schemeClr val="bg1"/>
                </a:solidFill>
                <a:latin typeface="HP Simplified" panose="020B0604020204020204" pitchFamily="34" charset="0"/>
              </a:rPr>
              <a:t>The attached glucose makes it water soluble and less toxic.</a:t>
            </a:r>
          </a:p>
          <a:p>
            <a:r>
              <a:rPr lang="en-IN" dirty="0">
                <a:solidFill>
                  <a:schemeClr val="bg1"/>
                </a:solidFill>
                <a:latin typeface="HP Simplified" panose="020B0604020204020204" pitchFamily="34" charset="0"/>
              </a:rPr>
              <a:t>Once it is transported through the cell membrane to the apoplast, the glucose is removed and the polymerization begins.</a:t>
            </a:r>
          </a:p>
          <a:p>
            <a:r>
              <a:rPr lang="en-IN" dirty="0">
                <a:solidFill>
                  <a:schemeClr val="bg1"/>
                </a:solidFill>
                <a:latin typeface="HP Simplified" panose="020B0604020204020204" pitchFamily="34" charset="0"/>
              </a:rPr>
              <a:t>The anabolism of lignin is not yet well understood even after more than a century of its study.</a:t>
            </a:r>
          </a:p>
          <a:p>
            <a:r>
              <a:rPr lang="en-IN" dirty="0">
                <a:solidFill>
                  <a:schemeClr val="bg1"/>
                </a:solidFill>
                <a:latin typeface="HP Simplified" panose="020B0604020204020204" pitchFamily="34" charset="0"/>
              </a:rPr>
              <a:t>It is believed that the alcohols are oxidized to free radicals by oxidative enzymes and then these free radicals spontaneously react and form polymeric lignin.</a:t>
            </a:r>
          </a:p>
          <a:p>
            <a:r>
              <a:rPr lang="en-IN" dirty="0">
                <a:solidFill>
                  <a:schemeClr val="bg1"/>
                </a:solidFill>
                <a:latin typeface="HP Simplified" panose="020B0604020204020204" pitchFamily="34" charset="0"/>
              </a:rPr>
              <a:t>The enzymes involved may be peroxidase or oxidase or maybe both.</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Biosynthesis of Lignin</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47</a:t>
            </a:fld>
            <a:endParaRPr lang="en-US" noProof="0" dirty="0"/>
          </a:p>
        </p:txBody>
      </p:sp>
    </p:spTree>
    <p:extLst>
      <p:ext uri="{BB962C8B-B14F-4D97-AF65-F5344CB8AC3E}">
        <p14:creationId xmlns:p14="http://schemas.microsoft.com/office/powerpoint/2010/main" val="2223647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3468880" y="363364"/>
            <a:ext cx="5985840" cy="6494636"/>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48</a:t>
            </a:fld>
            <a:endParaRPr lang="en-US" noProof="0" dirty="0"/>
          </a:p>
        </p:txBody>
      </p:sp>
    </p:spTree>
    <p:extLst>
      <p:ext uri="{BB962C8B-B14F-4D97-AF65-F5344CB8AC3E}">
        <p14:creationId xmlns:p14="http://schemas.microsoft.com/office/powerpoint/2010/main" val="805101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Lignin is a major structural component of cell walls and it is what makes wood, wood.</a:t>
            </a:r>
          </a:p>
          <a:p>
            <a:r>
              <a:rPr lang="en-IN" sz="2000" dirty="0">
                <a:solidFill>
                  <a:schemeClr val="bg1"/>
                </a:solidFill>
                <a:latin typeface="HP Simplified" panose="020B0604020204020204" pitchFamily="34" charset="0"/>
              </a:rPr>
              <a:t>Besides it playing a structural role, lignin has also been thought of as a defensive chemical.</a:t>
            </a:r>
          </a:p>
          <a:p>
            <a:pPr marL="514350" indent="-514350">
              <a:buFont typeface="+mj-lt"/>
              <a:buAutoNum type="romanLcPeriod"/>
            </a:pPr>
            <a:r>
              <a:rPr lang="en-IN" sz="2000" dirty="0">
                <a:solidFill>
                  <a:schemeClr val="bg1"/>
                </a:solidFill>
                <a:latin typeface="HP Simplified" panose="020B0604020204020204" pitchFamily="34" charset="0"/>
              </a:rPr>
              <a:t>Lignin is not easily digestible by herbivores and because it is covalently bonded to cellulose and cell wall xyloglucans, its presence lowers the digestibility of these polymers as well.</a:t>
            </a:r>
          </a:p>
          <a:p>
            <a:pPr marL="514350" indent="-514350">
              <a:buFont typeface="+mj-lt"/>
              <a:buAutoNum type="romanLcPeriod"/>
            </a:pPr>
            <a:r>
              <a:rPr lang="en-IN" sz="2000" dirty="0">
                <a:solidFill>
                  <a:schemeClr val="bg1"/>
                </a:solidFill>
                <a:latin typeface="HP Simplified" panose="020B0604020204020204" pitchFamily="34" charset="0"/>
              </a:rPr>
              <a:t>In case of a fungal invasion, lignin and other phenolic derivatives accumulate at the site of fungal penetration, presumably slowing the amount of time it takes to degrade the cell wall.</a:t>
            </a:r>
          </a:p>
          <a:p>
            <a:r>
              <a:rPr lang="en-IN" sz="2000" dirty="0">
                <a:solidFill>
                  <a:schemeClr val="bg1"/>
                </a:solidFill>
                <a:latin typeface="HP Simplified" panose="020B0604020204020204" pitchFamily="34" charset="0"/>
              </a:rPr>
              <a:t>In sulphite pulping (extraction of lignin by using various salts of sulphurous acid), lignin is removed in the form of lignosulphonates for which many applications have been proposed.</a:t>
            </a:r>
          </a:p>
          <a:p>
            <a:r>
              <a:rPr lang="en-IN" sz="2000" dirty="0">
                <a:solidFill>
                  <a:schemeClr val="bg1"/>
                </a:solidFill>
                <a:latin typeface="HP Simplified" panose="020B0604020204020204" pitchFamily="34" charset="0"/>
              </a:rPr>
              <a:t>For example:- Lignosulphonates are added along with water in concrete so that its water to cement ratio is reduced, thereby increasing its durability.</a:t>
            </a:r>
          </a:p>
          <a:p>
            <a:r>
              <a:rPr lang="en-IN" sz="2000" dirty="0">
                <a:solidFill>
                  <a:schemeClr val="bg1"/>
                </a:solidFill>
                <a:latin typeface="HP Simplified" panose="020B0604020204020204" pitchFamily="34" charset="0"/>
              </a:rPr>
              <a:t>Lignin extracted by the Kraft process (extraction of lignin with the help of a mixture of water, NaOH and Na</a:t>
            </a:r>
            <a:r>
              <a:rPr lang="en-IN" sz="2000" baseline="-25000" dirty="0">
                <a:solidFill>
                  <a:schemeClr val="bg1"/>
                </a:solidFill>
                <a:latin typeface="HP Simplified" panose="020B0604020204020204" pitchFamily="34" charset="0"/>
              </a:rPr>
              <a:t>2</a:t>
            </a:r>
            <a:r>
              <a:rPr lang="en-IN" sz="2000" dirty="0">
                <a:solidFill>
                  <a:schemeClr val="bg1"/>
                </a:solidFill>
                <a:latin typeface="HP Simplified" panose="020B0604020204020204" pitchFamily="34" charset="0"/>
              </a:rPr>
              <a:t>S) is generally burned for its fuel value which gives the energy to power the paper mill.</a:t>
            </a:r>
          </a:p>
        </p:txBody>
      </p:sp>
      <p:sp>
        <p:nvSpPr>
          <p:cNvPr id="3" name="Title 2"/>
          <p:cNvSpPr>
            <a:spLocks noGrp="1"/>
          </p:cNvSpPr>
          <p:nvPr>
            <p:ph type="title"/>
          </p:nvPr>
        </p:nvSpPr>
        <p:spPr>
          <a:xfrm>
            <a:off x="880783" y="-72800"/>
            <a:ext cx="10218400" cy="1098800"/>
          </a:xfrm>
        </p:spPr>
        <p:txBody>
          <a:bodyPr/>
          <a:lstStyle/>
          <a:p>
            <a:r>
              <a:rPr lang="en-IN" sz="4000" dirty="0">
                <a:solidFill>
                  <a:schemeClr val="accent1">
                    <a:lumMod val="60000"/>
                    <a:lumOff val="40000"/>
                  </a:schemeClr>
                </a:solidFill>
              </a:rPr>
              <a:t>Role of Lignin</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49</a:t>
            </a:fld>
            <a:endParaRPr lang="en-US" noProof="0" dirty="0"/>
          </a:p>
        </p:txBody>
      </p:sp>
    </p:spTree>
    <p:extLst>
      <p:ext uri="{BB962C8B-B14F-4D97-AF65-F5344CB8AC3E}">
        <p14:creationId xmlns:p14="http://schemas.microsoft.com/office/powerpoint/2010/main" val="77136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CEA89E-0B03-4727-AB47-73EA4E2DF948}"/>
              </a:ext>
            </a:extLst>
          </p:cNvPr>
          <p:cNvSpPr>
            <a:spLocks noGrp="1"/>
          </p:cNvSpPr>
          <p:nvPr>
            <p:ph idx="1"/>
          </p:nvPr>
        </p:nvSpPr>
        <p:spPr>
          <a:xfrm>
            <a:off x="372369" y="1141301"/>
            <a:ext cx="11340000" cy="3313741"/>
          </a:xfrm>
          <a:ln>
            <a:solidFill>
              <a:schemeClr val="bg1"/>
            </a:solidFill>
          </a:ln>
        </p:spPr>
        <p:txBody>
          <a:bodyPr/>
          <a:lstStyle/>
          <a:p>
            <a:r>
              <a:rPr lang="en-US" sz="2000" dirty="0">
                <a:solidFill>
                  <a:schemeClr val="bg1"/>
                </a:solidFill>
                <a:latin typeface="HP Simplified" panose="020B0604020204020204" pitchFamily="34" charset="0"/>
                <a:cs typeface="Calibri" panose="020F0502020204030204" pitchFamily="34" charset="0"/>
              </a:rPr>
              <a:t>The terpene family includes hormones like gibberellins and abscisic acid; the carotenoid pigments like carotenes and xanthophylls; sterols like ergosterol, sitosterol, etc. and sterol derivatives like glycosides; latex and many of the essential oils.</a:t>
            </a:r>
          </a:p>
          <a:p>
            <a:r>
              <a:rPr lang="en-US" sz="2000" dirty="0">
                <a:solidFill>
                  <a:schemeClr val="bg1"/>
                </a:solidFill>
                <a:latin typeface="HP Simplified" panose="020B0604020204020204" pitchFamily="34" charset="0"/>
                <a:cs typeface="Calibri" panose="020F0502020204030204" pitchFamily="34" charset="0"/>
              </a:rPr>
              <a:t>Although chlorophyll and cytokinins are not terpenes, they do contain terpenoid side chains.</a:t>
            </a:r>
          </a:p>
          <a:p>
            <a:r>
              <a:rPr lang="en-US" sz="2000" dirty="0">
                <a:solidFill>
                  <a:schemeClr val="bg1"/>
                </a:solidFill>
                <a:latin typeface="HP Simplified" panose="020B0604020204020204" pitchFamily="34" charset="0"/>
                <a:cs typeface="Calibri" panose="020F0502020204030204" pitchFamily="34" charset="0"/>
              </a:rPr>
              <a:t>The sterols, plant hormones gibberellin and abscisic acid and carotenoid and chlorophyll pigments are considered as primary metabolites as they play significant roles in plant growth and development.</a:t>
            </a:r>
          </a:p>
          <a:p>
            <a:r>
              <a:rPr lang="en-US" sz="2000" dirty="0">
                <a:solidFill>
                  <a:schemeClr val="bg1"/>
                </a:solidFill>
                <a:latin typeface="HP Simplified" panose="020B0604020204020204" pitchFamily="34" charset="0"/>
                <a:cs typeface="Calibri" panose="020F0502020204030204" pitchFamily="34" charset="0"/>
              </a:rPr>
              <a:t>Most of them however are secondary metabolites, many of whom appear to act as toxins or feeding deterrents</a:t>
            </a:r>
            <a:r>
              <a:rPr lang="en-US" sz="2000" dirty="0">
                <a:solidFill>
                  <a:schemeClr val="bg1"/>
                </a:solidFill>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1668368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Because it is the 2</a:t>
            </a:r>
            <a:r>
              <a:rPr lang="en-IN" sz="2000" baseline="30000" dirty="0">
                <a:solidFill>
                  <a:schemeClr val="bg1"/>
                </a:solidFill>
                <a:latin typeface="HP Simplified" panose="020B0604020204020204" pitchFamily="34" charset="0"/>
              </a:rPr>
              <a:t>nd</a:t>
            </a:r>
            <a:r>
              <a:rPr lang="en-IN" sz="2000" dirty="0">
                <a:solidFill>
                  <a:schemeClr val="bg1"/>
                </a:solidFill>
                <a:latin typeface="HP Simplified" panose="020B0604020204020204" pitchFamily="34" charset="0"/>
              </a:rPr>
              <a:t> most prevalent biopolymer after cellulose, lignin is being investigated as a feedstock for biofuel production and can also be an important plant extract in the creation of a new class of biofuels.</a:t>
            </a:r>
          </a:p>
          <a:p>
            <a:r>
              <a:rPr lang="en-IN" sz="2000" dirty="0">
                <a:solidFill>
                  <a:schemeClr val="bg1"/>
                </a:solidFill>
                <a:latin typeface="HP Simplified" panose="020B0604020204020204" pitchFamily="34" charset="0"/>
              </a:rPr>
              <a:t>Pyrolysis of lignin during burning of wood or production of charcoal gives a variety of products out of which the most characteristic ones are methoxy-substituted phenols.</a:t>
            </a:r>
          </a:p>
          <a:p>
            <a:r>
              <a:rPr lang="en-IN" sz="2000" dirty="0">
                <a:solidFill>
                  <a:schemeClr val="bg1"/>
                </a:solidFill>
                <a:latin typeface="HP Simplified" panose="020B0604020204020204" pitchFamily="34" charset="0"/>
              </a:rPr>
              <a:t>Out of the methoxy-substituted phenols, the main ones are guaiacol, syringol and their derivatives.</a:t>
            </a:r>
          </a:p>
          <a:p>
            <a:r>
              <a:rPr lang="en-IN" sz="2000" dirty="0">
                <a:solidFill>
                  <a:schemeClr val="bg1"/>
                </a:solidFill>
                <a:latin typeface="HP Simplified" panose="020B0604020204020204" pitchFamily="34" charset="0"/>
              </a:rPr>
              <a:t>In cooking, lignin in the form of hardwood is the main source of these 2 compounds which give the characteristic aroma and taste to smoked foods like barbecue.</a:t>
            </a:r>
          </a:p>
          <a:p>
            <a:r>
              <a:rPr lang="en-IN" sz="2000" dirty="0">
                <a:solidFill>
                  <a:schemeClr val="bg1"/>
                </a:solidFill>
                <a:latin typeface="HP Simplified" panose="020B0604020204020204" pitchFamily="34" charset="0"/>
              </a:rPr>
              <a:t>For example:- The main flavour imparting compounds in smoked ham are guaiacol and its 4-,5-,6- methyl derivatives as well as 2,6-dimethylphenol.</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50</a:t>
            </a:fld>
            <a:endParaRPr lang="en-US" noProof="0" dirty="0"/>
          </a:p>
        </p:txBody>
      </p:sp>
    </p:spTree>
    <p:extLst>
      <p:ext uri="{BB962C8B-B14F-4D97-AF65-F5344CB8AC3E}">
        <p14:creationId xmlns:p14="http://schemas.microsoft.com/office/powerpoint/2010/main" val="124731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DF1F5BD-5E65-48FE-B64D-FC6A4E93B2C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32000" y="1170621"/>
            <a:ext cx="3158980" cy="3104515"/>
          </a:xfrm>
        </p:spPr>
      </p:pic>
      <p:sp>
        <p:nvSpPr>
          <p:cNvPr id="4" name="Slide Number Placeholder 3">
            <a:extLst>
              <a:ext uri="{FF2B5EF4-FFF2-40B4-BE49-F238E27FC236}">
                <a16:creationId xmlns:a16="http://schemas.microsoft.com/office/drawing/2014/main" id="{3EE7696A-03A0-4629-A8D3-E9AE19FEF1C4}"/>
              </a:ext>
            </a:extLst>
          </p:cNvPr>
          <p:cNvSpPr>
            <a:spLocks noGrp="1"/>
          </p:cNvSpPr>
          <p:nvPr>
            <p:ph type="sldNum" sz="quarter" idx="11"/>
          </p:nvPr>
        </p:nvSpPr>
        <p:spPr/>
        <p:txBody>
          <a:bodyPr/>
          <a:lstStyle/>
          <a:p>
            <a:fld id="{19B51A1E-902D-48AF-9020-955120F399B6}" type="slidenum">
              <a:rPr lang="en-US" noProof="0" smtClean="0"/>
              <a:pPr/>
              <a:t>51</a:t>
            </a:fld>
            <a:endParaRPr lang="en-US" noProof="0" dirty="0"/>
          </a:p>
        </p:txBody>
      </p:sp>
      <p:sp>
        <p:nvSpPr>
          <p:cNvPr id="7" name="TextBox 6">
            <a:extLst>
              <a:ext uri="{FF2B5EF4-FFF2-40B4-BE49-F238E27FC236}">
                <a16:creationId xmlns:a16="http://schemas.microsoft.com/office/drawing/2014/main" id="{C916559A-FAFE-4A26-8200-5B698AFA4453}"/>
              </a:ext>
            </a:extLst>
          </p:cNvPr>
          <p:cNvSpPr txBox="1"/>
          <p:nvPr/>
        </p:nvSpPr>
        <p:spPr>
          <a:xfrm>
            <a:off x="432000" y="4135120"/>
            <a:ext cx="1889760" cy="477520"/>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Guaiacol</a:t>
            </a:r>
          </a:p>
        </p:txBody>
      </p:sp>
      <p:pic>
        <p:nvPicPr>
          <p:cNvPr id="9" name="Picture 8">
            <a:extLst>
              <a:ext uri="{FF2B5EF4-FFF2-40B4-BE49-F238E27FC236}">
                <a16:creationId xmlns:a16="http://schemas.microsoft.com/office/drawing/2014/main" id="{33643E2C-FE94-485D-9E11-C14BEFD79189}"/>
              </a:ext>
            </a:extLst>
          </p:cNvPr>
          <p:cNvPicPr>
            <a:picLocks noChangeAspect="1"/>
          </p:cNvPicPr>
          <p:nvPr/>
        </p:nvPicPr>
        <p:blipFill>
          <a:blip r:embed="rId4">
            <a:lum bright="70000" contrast="-70000"/>
          </a:blip>
          <a:stretch>
            <a:fillRect/>
          </a:stretch>
        </p:blipFill>
        <p:spPr>
          <a:xfrm>
            <a:off x="6767750" y="1572541"/>
            <a:ext cx="4341657" cy="2300677"/>
          </a:xfrm>
          <a:prstGeom prst="rect">
            <a:avLst/>
          </a:prstGeom>
        </p:spPr>
      </p:pic>
      <p:sp>
        <p:nvSpPr>
          <p:cNvPr id="10" name="TextBox 9">
            <a:extLst>
              <a:ext uri="{FF2B5EF4-FFF2-40B4-BE49-F238E27FC236}">
                <a16:creationId xmlns:a16="http://schemas.microsoft.com/office/drawing/2014/main" id="{F476D33D-6DCD-448E-8CC6-A98F39D6B384}"/>
              </a:ext>
            </a:extLst>
          </p:cNvPr>
          <p:cNvSpPr txBox="1"/>
          <p:nvPr/>
        </p:nvSpPr>
        <p:spPr>
          <a:xfrm>
            <a:off x="7572058" y="4135120"/>
            <a:ext cx="2733040" cy="599440"/>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Syringol</a:t>
            </a:r>
          </a:p>
        </p:txBody>
      </p:sp>
      <p:pic>
        <p:nvPicPr>
          <p:cNvPr id="5" name="Picture 4">
            <a:extLst>
              <a:ext uri="{FF2B5EF4-FFF2-40B4-BE49-F238E27FC236}">
                <a16:creationId xmlns:a16="http://schemas.microsoft.com/office/drawing/2014/main" id="{8B30AF72-1419-6BB1-2699-92124C7C56CE}"/>
              </a:ext>
            </a:extLst>
          </p:cNvPr>
          <p:cNvPicPr>
            <a:picLocks noChangeAspect="1"/>
          </p:cNvPicPr>
          <p:nvPr/>
        </p:nvPicPr>
        <p:blipFill>
          <a:blip r:embed="rId5"/>
          <a:stretch>
            <a:fillRect/>
          </a:stretch>
        </p:blipFill>
        <p:spPr>
          <a:xfrm>
            <a:off x="2915285" y="3429000"/>
            <a:ext cx="4656773" cy="3104515"/>
          </a:xfrm>
          <a:prstGeom prst="rect">
            <a:avLst/>
          </a:prstGeom>
        </p:spPr>
      </p:pic>
      <p:sp>
        <p:nvSpPr>
          <p:cNvPr id="8" name="TextBox 7">
            <a:extLst>
              <a:ext uri="{FF2B5EF4-FFF2-40B4-BE49-F238E27FC236}">
                <a16:creationId xmlns:a16="http://schemas.microsoft.com/office/drawing/2014/main" id="{974E117C-D10F-E553-534B-864AC79E4B69}"/>
              </a:ext>
            </a:extLst>
          </p:cNvPr>
          <p:cNvSpPr txBox="1"/>
          <p:nvPr/>
        </p:nvSpPr>
        <p:spPr>
          <a:xfrm>
            <a:off x="7792629" y="5924403"/>
            <a:ext cx="2594344"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Smoked ham</a:t>
            </a:r>
          </a:p>
        </p:txBody>
      </p:sp>
    </p:spTree>
    <p:extLst>
      <p:ext uri="{BB962C8B-B14F-4D97-AF65-F5344CB8AC3E}">
        <p14:creationId xmlns:p14="http://schemas.microsoft.com/office/powerpoint/2010/main" val="924955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Coumarins are a family of benzopyrones that are widely distributed in nature.</a:t>
            </a:r>
          </a:p>
          <a:p>
            <a:r>
              <a:rPr lang="en-IN" sz="2000" dirty="0">
                <a:solidFill>
                  <a:schemeClr val="bg1"/>
                </a:solidFill>
                <a:latin typeface="HP Simplified" panose="020B0604020204020204" pitchFamily="34" charset="0"/>
              </a:rPr>
              <a:t>The name coumarin comes from coumarou, the French word for the Tonka bean, seeds of the legume </a:t>
            </a:r>
            <a:r>
              <a:rPr lang="en-IN" sz="2000" i="1" dirty="0">
                <a:solidFill>
                  <a:schemeClr val="bg1"/>
                </a:solidFill>
                <a:latin typeface="HP Simplified" panose="020B0604020204020204" pitchFamily="34" charset="0"/>
              </a:rPr>
              <a:t>Dipteryx odorata</a:t>
            </a:r>
            <a:r>
              <a:rPr lang="en-IN" sz="2000" dirty="0">
                <a:solidFill>
                  <a:schemeClr val="bg1"/>
                </a:solidFill>
                <a:latin typeface="HP Simplified" panose="020B0604020204020204" pitchFamily="34" charset="0"/>
              </a:rPr>
              <a:t>/</a:t>
            </a:r>
            <a:r>
              <a:rPr lang="en-IN" sz="2000" i="1" dirty="0">
                <a:solidFill>
                  <a:schemeClr val="bg1"/>
                </a:solidFill>
                <a:latin typeface="HP Simplified" panose="020B0604020204020204" pitchFamily="34" charset="0"/>
              </a:rPr>
              <a:t>Coumarouna odorata</a:t>
            </a:r>
            <a:r>
              <a:rPr lang="en-IN" sz="2000" dirty="0">
                <a:solidFill>
                  <a:schemeClr val="bg1"/>
                </a:solidFill>
                <a:latin typeface="HP Simplified" panose="020B0604020204020204" pitchFamily="34" charset="0"/>
              </a:rPr>
              <a:t>, one of the sources from which coumarin was first isolated as a natural product in 1820 by A. Vogel of Munich who initially thought it was benzoic acid.</a:t>
            </a:r>
          </a:p>
          <a:p>
            <a:r>
              <a:rPr lang="en-IN" sz="2000" dirty="0">
                <a:solidFill>
                  <a:schemeClr val="bg1"/>
                </a:solidFill>
                <a:latin typeface="HP Simplified" panose="020B0604020204020204" pitchFamily="34" charset="0"/>
              </a:rPr>
              <a:t>In the same year, Nicholas Jean Baptiste Gaston Guibourt of France independently isolated coumarin and realised that it wasn’t benzoic acid unlike Vogel and named the substance coumarine.</a:t>
            </a:r>
          </a:p>
          <a:p>
            <a:r>
              <a:rPr lang="en-IN" sz="2000" dirty="0">
                <a:solidFill>
                  <a:schemeClr val="bg1"/>
                </a:solidFill>
                <a:latin typeface="HP Simplified" panose="020B0604020204020204" pitchFamily="34" charset="0"/>
              </a:rPr>
              <a:t>Coumarin has a sweet smell that can be easily recognized as the scent of new mown hay.</a:t>
            </a:r>
          </a:p>
          <a:p>
            <a:r>
              <a:rPr lang="en-IN" sz="2000" dirty="0">
                <a:solidFill>
                  <a:schemeClr val="bg1"/>
                </a:solidFill>
                <a:latin typeface="HP Simplified" panose="020B0604020204020204" pitchFamily="34" charset="0"/>
              </a:rPr>
              <a:t>Coumarinic compounds/Coumarin derivatives are a class of lactones structurally made up of a benzene ring fused to an </a:t>
            </a:r>
            <a:r>
              <a:rPr lang="el-GR" sz="2000" dirty="0">
                <a:solidFill>
                  <a:schemeClr val="bg1"/>
                </a:solidFill>
                <a:latin typeface="HP Simplified" panose="020B0604020204020204" pitchFamily="34" charset="0"/>
                <a:cs typeface="Calibri" panose="020F0502020204030204" pitchFamily="34" charset="0"/>
              </a:rPr>
              <a:t>α</a:t>
            </a:r>
            <a:r>
              <a:rPr lang="en-IN" sz="2000" dirty="0">
                <a:solidFill>
                  <a:schemeClr val="bg1"/>
                </a:solidFill>
                <a:latin typeface="HP Simplified" panose="020B0604020204020204" pitchFamily="34" charset="0"/>
                <a:cs typeface="Calibri" panose="020F0502020204030204" pitchFamily="34" charset="0"/>
              </a:rPr>
              <a:t>-pyrone ring.</a:t>
            </a:r>
          </a:p>
          <a:p>
            <a:r>
              <a:rPr lang="en-IN" sz="2000" dirty="0">
                <a:solidFill>
                  <a:schemeClr val="bg1"/>
                </a:solidFill>
                <a:latin typeface="HP Simplified" panose="020B0604020204020204" pitchFamily="34" charset="0"/>
                <a:cs typeface="Calibri" panose="020F0502020204030204" pitchFamily="34" charset="0"/>
              </a:rPr>
              <a:t>The simplicity and versatility of the coumarin structure make it a great starting point for numerous applications.</a:t>
            </a:r>
            <a:endParaRPr lang="en-IN" sz="2000" dirty="0">
              <a:solidFill>
                <a:schemeClr val="bg1"/>
              </a:solidFill>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Coumarins and Coumarin Derivatives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52</a:t>
            </a:fld>
            <a:endParaRPr lang="en-US" noProof="0" dirty="0"/>
          </a:p>
        </p:txBody>
      </p:sp>
    </p:spTree>
    <p:extLst>
      <p:ext uri="{BB962C8B-B14F-4D97-AF65-F5344CB8AC3E}">
        <p14:creationId xmlns:p14="http://schemas.microsoft.com/office/powerpoint/2010/main" val="2085619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5D7110-E057-1D1B-7773-566DFB9EA644}"/>
              </a:ext>
            </a:extLst>
          </p:cNvPr>
          <p:cNvPicPr>
            <a:picLocks noGrp="1" noChangeAspect="1"/>
          </p:cNvPicPr>
          <p:nvPr>
            <p:ph idx="1"/>
          </p:nvPr>
        </p:nvPicPr>
        <p:blipFill rotWithShape="1">
          <a:blip r:embed="rId2"/>
          <a:srcRect b="6045"/>
          <a:stretch/>
        </p:blipFill>
        <p:spPr>
          <a:xfrm>
            <a:off x="2962860" y="754269"/>
            <a:ext cx="5929347" cy="4126580"/>
          </a:xfrm>
        </p:spPr>
      </p:pic>
      <p:sp>
        <p:nvSpPr>
          <p:cNvPr id="4" name="Slide Number Placeholder 3">
            <a:extLst>
              <a:ext uri="{FF2B5EF4-FFF2-40B4-BE49-F238E27FC236}">
                <a16:creationId xmlns:a16="http://schemas.microsoft.com/office/drawing/2014/main" id="{E7C56E9A-3185-7B25-93E0-D28A2066F768}"/>
              </a:ext>
            </a:extLst>
          </p:cNvPr>
          <p:cNvSpPr>
            <a:spLocks noGrp="1"/>
          </p:cNvSpPr>
          <p:nvPr>
            <p:ph type="sldNum" sz="quarter" idx="11"/>
          </p:nvPr>
        </p:nvSpPr>
        <p:spPr/>
        <p:txBody>
          <a:bodyPr/>
          <a:lstStyle/>
          <a:p>
            <a:fld id="{19B51A1E-902D-48AF-9020-955120F399B6}" type="slidenum">
              <a:rPr lang="en-US" noProof="0" smtClean="0"/>
              <a:pPr/>
              <a:t>53</a:t>
            </a:fld>
            <a:endParaRPr lang="en-US" noProof="0" dirty="0"/>
          </a:p>
        </p:txBody>
      </p:sp>
      <p:sp>
        <p:nvSpPr>
          <p:cNvPr id="7" name="TextBox 6">
            <a:extLst>
              <a:ext uri="{FF2B5EF4-FFF2-40B4-BE49-F238E27FC236}">
                <a16:creationId xmlns:a16="http://schemas.microsoft.com/office/drawing/2014/main" id="{A9FD764E-98CC-C065-43AD-E2E2143A5EA2}"/>
              </a:ext>
            </a:extLst>
          </p:cNvPr>
          <p:cNvSpPr txBox="1"/>
          <p:nvPr/>
        </p:nvSpPr>
        <p:spPr>
          <a:xfrm>
            <a:off x="4050886" y="5030702"/>
            <a:ext cx="3753293" cy="707886"/>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Tonka bean (</a:t>
            </a:r>
            <a:r>
              <a:rPr lang="en-IN" sz="2000" i="1" dirty="0" err="1">
                <a:solidFill>
                  <a:schemeClr val="bg1"/>
                </a:solidFill>
                <a:latin typeface="HP Simplified" panose="020B0604020204020204" pitchFamily="34" charset="0"/>
              </a:rPr>
              <a:t>Dipteryx</a:t>
            </a:r>
            <a:r>
              <a:rPr lang="en-IN" sz="2000" i="1" dirty="0">
                <a:solidFill>
                  <a:schemeClr val="bg1"/>
                </a:solidFill>
                <a:latin typeface="HP Simplified" panose="020B0604020204020204" pitchFamily="34" charset="0"/>
              </a:rPr>
              <a:t> odorata </a:t>
            </a:r>
            <a:r>
              <a:rPr lang="en-IN" sz="2000" dirty="0">
                <a:solidFill>
                  <a:schemeClr val="bg1"/>
                </a:solidFill>
                <a:latin typeface="HP Simplified" panose="020B0604020204020204" pitchFamily="34" charset="0"/>
              </a:rPr>
              <a:t>or </a:t>
            </a:r>
            <a:r>
              <a:rPr lang="en-IN" sz="2000" i="1" dirty="0" err="1">
                <a:solidFill>
                  <a:schemeClr val="bg1"/>
                </a:solidFill>
                <a:latin typeface="HP Simplified" panose="020B0604020204020204" pitchFamily="34" charset="0"/>
              </a:rPr>
              <a:t>Coumarouna</a:t>
            </a:r>
            <a:r>
              <a:rPr lang="en-IN" sz="2000" i="1" dirty="0">
                <a:solidFill>
                  <a:schemeClr val="bg1"/>
                </a:solidFill>
                <a:latin typeface="HP Simplified" panose="020B0604020204020204" pitchFamily="34" charset="0"/>
              </a:rPr>
              <a:t> odorata</a:t>
            </a:r>
            <a:r>
              <a:rPr lang="en-IN" sz="2000" dirty="0">
                <a:solidFill>
                  <a:schemeClr val="bg1"/>
                </a:solidFill>
                <a:latin typeface="HP Simplified" panose="020B0604020204020204" pitchFamily="34" charset="0"/>
              </a:rPr>
              <a:t>)</a:t>
            </a:r>
            <a:r>
              <a:rPr lang="en-IN" sz="2000" i="1" dirty="0">
                <a:solidFill>
                  <a:schemeClr val="bg1"/>
                </a:solidFill>
                <a:latin typeface="HP Simplified" panose="020B0604020204020204" pitchFamily="34" charset="0"/>
              </a:rPr>
              <a:t> </a:t>
            </a:r>
            <a:endParaRPr lang="en-IN" sz="2000" dirty="0">
              <a:solidFill>
                <a:schemeClr val="bg1"/>
              </a:solidFill>
              <a:latin typeface="HP Simplified" panose="020B0604020204020204" pitchFamily="34" charset="0"/>
            </a:endParaRPr>
          </a:p>
        </p:txBody>
      </p:sp>
    </p:spTree>
    <p:extLst>
      <p:ext uri="{BB962C8B-B14F-4D97-AF65-F5344CB8AC3E}">
        <p14:creationId xmlns:p14="http://schemas.microsoft.com/office/powerpoint/2010/main" val="1377793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Simple coumarins are derived from shikimic acid via cinnamic acid.</a:t>
            </a:r>
          </a:p>
          <a:p>
            <a:r>
              <a:rPr lang="en-IN" sz="2000" dirty="0">
                <a:solidFill>
                  <a:schemeClr val="bg1"/>
                </a:solidFill>
                <a:latin typeface="HP Simplified" panose="020B0604020204020204" pitchFamily="34" charset="0"/>
              </a:rPr>
              <a:t>The specificity of the process comes in during the C-2 hydroxylation, which causes a </a:t>
            </a:r>
            <a:r>
              <a:rPr lang="el-GR" sz="2000" dirty="0">
                <a:solidFill>
                  <a:schemeClr val="bg1"/>
                </a:solidFill>
                <a:latin typeface="HP Simplified" panose="020B0604020204020204" pitchFamily="34" charset="0"/>
                <a:cs typeface="Calibri" panose="020F0502020204030204" pitchFamily="34" charset="0"/>
              </a:rPr>
              <a:t>β</a:t>
            </a:r>
            <a:r>
              <a:rPr lang="en-IN" sz="2000" dirty="0">
                <a:solidFill>
                  <a:schemeClr val="bg1"/>
                </a:solidFill>
                <a:latin typeface="HP Simplified" panose="020B0604020204020204" pitchFamily="34" charset="0"/>
                <a:cs typeface="Calibri" panose="020F0502020204030204" pitchFamily="34" charset="0"/>
              </a:rPr>
              <a:t>-oxidation of the side chain and lactonization, producing a simple coumarin known as umbelliferone.</a:t>
            </a:r>
          </a:p>
          <a:p>
            <a:r>
              <a:rPr lang="en-IN" sz="2000" dirty="0">
                <a:solidFill>
                  <a:schemeClr val="bg1"/>
                </a:solidFill>
                <a:latin typeface="HP Simplified" panose="020B0604020204020204" pitchFamily="34" charset="0"/>
                <a:cs typeface="Calibri" panose="020F0502020204030204" pitchFamily="34" charset="0"/>
              </a:rPr>
              <a:t>Pyrano and furocoumarins are also produced from shikimic acid.</a:t>
            </a:r>
          </a:p>
          <a:p>
            <a:r>
              <a:rPr lang="en-IN" sz="2000" dirty="0">
                <a:solidFill>
                  <a:schemeClr val="bg1"/>
                </a:solidFill>
                <a:latin typeface="HP Simplified" panose="020B0604020204020204" pitchFamily="34" charset="0"/>
                <a:cs typeface="Calibri" panose="020F0502020204030204" pitchFamily="34" charset="0"/>
              </a:rPr>
              <a:t>One of the derivatives of coumarin, dicoumarol, first isolated from decomposed leaves of </a:t>
            </a:r>
            <a:r>
              <a:rPr lang="en-IN" sz="2000" i="1" dirty="0">
                <a:solidFill>
                  <a:schemeClr val="bg1"/>
                </a:solidFill>
                <a:latin typeface="HP Simplified" panose="020B0604020204020204" pitchFamily="34" charset="0"/>
                <a:cs typeface="Calibri" panose="020F0502020204030204" pitchFamily="34" charset="0"/>
              </a:rPr>
              <a:t>Melilotus albus</a:t>
            </a:r>
            <a:r>
              <a:rPr lang="en-IN" sz="2000" dirty="0">
                <a:solidFill>
                  <a:schemeClr val="bg1"/>
                </a:solidFill>
                <a:latin typeface="HP Simplified" panose="020B0604020204020204" pitchFamily="34" charset="0"/>
                <a:cs typeface="Calibri" panose="020F0502020204030204" pitchFamily="34" charset="0"/>
              </a:rPr>
              <a:t>, is hypothesised to be produced by the hydroxylation of the 4- position of coumarin, which then captures a molecule of formaldehyde and is condensed with another molecule of 4-hydroxycoumarin and finally enolizes the keto group to form dicoumarol.</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Biosynthesis of Coumarins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54</a:t>
            </a:fld>
            <a:endParaRPr lang="en-US" noProof="0" dirty="0"/>
          </a:p>
        </p:txBody>
      </p:sp>
    </p:spTree>
    <p:extLst>
      <p:ext uri="{BB962C8B-B14F-4D97-AF65-F5344CB8AC3E}">
        <p14:creationId xmlns:p14="http://schemas.microsoft.com/office/powerpoint/2010/main" val="608801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As a family, coumarins act as antimicrobial agents, feeding deterrents and also germination inhibitors.</a:t>
            </a:r>
          </a:p>
          <a:p>
            <a:r>
              <a:rPr lang="en-IN" sz="2000" dirty="0">
                <a:solidFill>
                  <a:schemeClr val="bg1"/>
                </a:solidFill>
                <a:latin typeface="HP Simplified" panose="020B0604020204020204" pitchFamily="34" charset="0"/>
              </a:rPr>
              <a:t>Coumarin is a constituent of Bergamot oil, an essential oil that is used to flavour pipe tobacco, tea and other products.</a:t>
            </a:r>
          </a:p>
          <a:p>
            <a:r>
              <a:rPr lang="en-IN" sz="2000" dirty="0">
                <a:solidFill>
                  <a:schemeClr val="bg1"/>
                </a:solidFill>
                <a:latin typeface="HP Simplified" panose="020B0604020204020204" pitchFamily="34" charset="0"/>
              </a:rPr>
              <a:t>The discovery of dicoumarol in the 1940s led to the development of Warfarin</a:t>
            </a:r>
            <a:r>
              <a:rPr lang="en-IN" sz="2000" baseline="30000" dirty="0">
                <a:solidFill>
                  <a:schemeClr val="bg1"/>
                </a:solidFill>
                <a:latin typeface="HP Simplified" panose="020B0604020204020204" pitchFamily="34" charset="0"/>
              </a:rPr>
              <a:t>TM</a:t>
            </a:r>
            <a:r>
              <a:rPr lang="en-IN" sz="2000" dirty="0">
                <a:solidFill>
                  <a:schemeClr val="bg1"/>
                </a:solidFill>
                <a:latin typeface="HP Simplified" panose="020B0604020204020204" pitchFamily="34" charset="0"/>
              </a:rPr>
              <a:t> which is widely used as a rat poison as well as a drug which acts as a blood thinner.</a:t>
            </a:r>
          </a:p>
          <a:p>
            <a:r>
              <a:rPr lang="en-IN" sz="2000" dirty="0">
                <a:solidFill>
                  <a:schemeClr val="bg1"/>
                </a:solidFill>
                <a:latin typeface="HP Simplified" panose="020B0604020204020204" pitchFamily="34" charset="0"/>
              </a:rPr>
              <a:t>Being sweet in smell, coumarin has been used in perfumes since 1882.</a:t>
            </a:r>
          </a:p>
          <a:p>
            <a:r>
              <a:rPr lang="en-IN" sz="2000" dirty="0">
                <a:solidFill>
                  <a:schemeClr val="bg1"/>
                </a:solidFill>
                <a:latin typeface="HP Simplified" panose="020B0604020204020204" pitchFamily="34" charset="0"/>
              </a:rPr>
              <a:t>The main source of coumarin in our diet is cinnamon, which is used in various cultures to prepare foods like cakes, desserts, candies, curries, etc. and also as tea. </a:t>
            </a:r>
          </a:p>
          <a:p>
            <a:r>
              <a:rPr lang="en-IN" sz="2000" dirty="0">
                <a:solidFill>
                  <a:schemeClr val="bg1"/>
                </a:solidFill>
                <a:latin typeface="HP Simplified" panose="020B0604020204020204" pitchFamily="34" charset="0"/>
              </a:rPr>
              <a:t>Dihydrocoumarin is added as a flavouring agent to food and cosmetics.</a:t>
            </a:r>
          </a:p>
          <a:p>
            <a:r>
              <a:rPr lang="en-IN" sz="2000" dirty="0">
                <a:solidFill>
                  <a:schemeClr val="bg1"/>
                </a:solidFill>
                <a:latin typeface="HP Simplified" panose="020B0604020204020204" pitchFamily="34" charset="0"/>
              </a:rPr>
              <a:t>The coumarin from the plant </a:t>
            </a:r>
            <a:r>
              <a:rPr lang="en-IN" sz="2000" i="1" dirty="0">
                <a:solidFill>
                  <a:schemeClr val="bg1"/>
                </a:solidFill>
                <a:latin typeface="HP Simplified" panose="020B0604020204020204" pitchFamily="34" charset="0"/>
              </a:rPr>
              <a:t>Hierochloe odorata </a:t>
            </a:r>
            <a:r>
              <a:rPr lang="en-IN" sz="2000" dirty="0">
                <a:solidFill>
                  <a:schemeClr val="bg1"/>
                </a:solidFill>
                <a:latin typeface="HP Simplified" panose="020B0604020204020204" pitchFamily="34" charset="0"/>
              </a:rPr>
              <a:t>is</a:t>
            </a:r>
            <a:r>
              <a:rPr lang="en-IN" sz="2000" i="1" dirty="0">
                <a:solidFill>
                  <a:schemeClr val="bg1"/>
                </a:solidFill>
                <a:latin typeface="HP Simplified" panose="020B0604020204020204" pitchFamily="34" charset="0"/>
              </a:rPr>
              <a:t> </a:t>
            </a:r>
            <a:r>
              <a:rPr lang="en-IN" sz="2000" dirty="0">
                <a:solidFill>
                  <a:schemeClr val="bg1"/>
                </a:solidFill>
                <a:latin typeface="HP Simplified" panose="020B0604020204020204" pitchFamily="34" charset="0"/>
              </a:rPr>
              <a:t>used to flavour a special kind of vodka which is produced mostly in Eastern Europe.</a:t>
            </a:r>
          </a:p>
          <a:p>
            <a:r>
              <a:rPr lang="en-IN" sz="2000" dirty="0">
                <a:solidFill>
                  <a:schemeClr val="bg1"/>
                </a:solidFill>
                <a:latin typeface="HP Simplified" panose="020B0604020204020204" pitchFamily="34" charset="0"/>
              </a:rPr>
              <a:t>Coumarins have anticlotting, hypotensive, antimicrobial, anti-inflammatory and anti-tumour activities.</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Applications of Coumarins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55</a:t>
            </a:fld>
            <a:endParaRPr lang="en-US" noProof="0" dirty="0"/>
          </a:p>
        </p:txBody>
      </p:sp>
    </p:spTree>
    <p:extLst>
      <p:ext uri="{BB962C8B-B14F-4D97-AF65-F5344CB8AC3E}">
        <p14:creationId xmlns:p14="http://schemas.microsoft.com/office/powerpoint/2010/main" val="134338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9FD2563-C51E-4A40-A33D-8D9C4DA2C951}"/>
              </a:ext>
            </a:extLst>
          </p:cNvPr>
          <p:cNvPicPr>
            <a:picLocks noGrp="1" noChangeAspect="1"/>
          </p:cNvPicPr>
          <p:nvPr>
            <p:ph idx="1"/>
          </p:nvPr>
        </p:nvPicPr>
        <p:blipFill>
          <a:blip r:embed="rId2">
            <a:lum bright="70000" contrast="-70000"/>
          </a:blip>
          <a:stretch>
            <a:fillRect/>
          </a:stretch>
        </p:blipFill>
        <p:spPr>
          <a:xfrm>
            <a:off x="381201" y="509468"/>
            <a:ext cx="3487102" cy="2673714"/>
          </a:xfrm>
        </p:spPr>
      </p:pic>
      <p:sp>
        <p:nvSpPr>
          <p:cNvPr id="4" name="Slide Number Placeholder 3">
            <a:extLst>
              <a:ext uri="{FF2B5EF4-FFF2-40B4-BE49-F238E27FC236}">
                <a16:creationId xmlns:a16="http://schemas.microsoft.com/office/drawing/2014/main" id="{E5265364-05C1-4676-8C35-96628ADDE866}"/>
              </a:ext>
            </a:extLst>
          </p:cNvPr>
          <p:cNvSpPr>
            <a:spLocks noGrp="1"/>
          </p:cNvSpPr>
          <p:nvPr>
            <p:ph type="sldNum" sz="quarter" idx="11"/>
          </p:nvPr>
        </p:nvSpPr>
        <p:spPr/>
        <p:txBody>
          <a:bodyPr/>
          <a:lstStyle/>
          <a:p>
            <a:fld id="{19B51A1E-902D-48AF-9020-955120F399B6}" type="slidenum">
              <a:rPr lang="en-US" noProof="0" smtClean="0"/>
              <a:pPr/>
              <a:t>56</a:t>
            </a:fld>
            <a:endParaRPr lang="en-US" noProof="0" dirty="0"/>
          </a:p>
        </p:txBody>
      </p:sp>
      <p:sp>
        <p:nvSpPr>
          <p:cNvPr id="7" name="TextBox 6">
            <a:extLst>
              <a:ext uri="{FF2B5EF4-FFF2-40B4-BE49-F238E27FC236}">
                <a16:creationId xmlns:a16="http://schemas.microsoft.com/office/drawing/2014/main" id="{D8ACB99C-81FA-456B-BFFB-B74049600CC2}"/>
              </a:ext>
            </a:extLst>
          </p:cNvPr>
          <p:cNvSpPr txBox="1"/>
          <p:nvPr/>
        </p:nvSpPr>
        <p:spPr>
          <a:xfrm>
            <a:off x="847555" y="3183182"/>
            <a:ext cx="2895600" cy="812800"/>
          </a:xfrm>
          <a:prstGeom prst="rect">
            <a:avLst/>
          </a:prstGeom>
          <a:noFill/>
        </p:spPr>
        <p:txBody>
          <a:bodyPr wrap="square" lIns="0" tIns="0" rIns="0" bIns="0" rtlCol="0">
            <a:noAutofit/>
          </a:bodyPr>
          <a:lstStyle/>
          <a:p>
            <a:pPr algn="ctr"/>
            <a:r>
              <a:rPr lang="en-IN" sz="2000" dirty="0">
                <a:solidFill>
                  <a:schemeClr val="bg1"/>
                </a:solidFill>
                <a:latin typeface="HP Simplified" panose="020B0604020204020204" pitchFamily="34" charset="0"/>
              </a:rPr>
              <a:t>Warfarin</a:t>
            </a:r>
            <a:r>
              <a:rPr lang="en-IN" sz="2800" dirty="0">
                <a:solidFill>
                  <a:schemeClr val="bg1"/>
                </a:solidFill>
                <a:latin typeface="HP Simplified" panose="020B0604020204020204" pitchFamily="34" charset="0"/>
                <a:cs typeface="Calibri" panose="020F0502020204030204" pitchFamily="34" charset="0"/>
              </a:rPr>
              <a:t>™</a:t>
            </a:r>
            <a:endParaRPr lang="en-IN" sz="2800" dirty="0">
              <a:solidFill>
                <a:schemeClr val="bg1"/>
              </a:solidFill>
              <a:latin typeface="HP Simplified" panose="020B0604020204020204" pitchFamily="34" charset="0"/>
            </a:endParaRPr>
          </a:p>
        </p:txBody>
      </p:sp>
      <p:pic>
        <p:nvPicPr>
          <p:cNvPr id="9" name="Picture 8">
            <a:extLst>
              <a:ext uri="{FF2B5EF4-FFF2-40B4-BE49-F238E27FC236}">
                <a16:creationId xmlns:a16="http://schemas.microsoft.com/office/drawing/2014/main" id="{5F4C1C26-574E-4F0D-B4E1-05B7B8564792}"/>
              </a:ext>
            </a:extLst>
          </p:cNvPr>
          <p:cNvPicPr>
            <a:picLocks noChangeAspect="1"/>
          </p:cNvPicPr>
          <p:nvPr/>
        </p:nvPicPr>
        <p:blipFill>
          <a:blip r:embed="rId3"/>
          <a:stretch>
            <a:fillRect/>
          </a:stretch>
        </p:blipFill>
        <p:spPr>
          <a:xfrm>
            <a:off x="4608689" y="226394"/>
            <a:ext cx="2817145" cy="2565400"/>
          </a:xfrm>
          <a:prstGeom prst="rect">
            <a:avLst/>
          </a:prstGeom>
        </p:spPr>
      </p:pic>
      <p:pic>
        <p:nvPicPr>
          <p:cNvPr id="11" name="Picture 10">
            <a:extLst>
              <a:ext uri="{FF2B5EF4-FFF2-40B4-BE49-F238E27FC236}">
                <a16:creationId xmlns:a16="http://schemas.microsoft.com/office/drawing/2014/main" id="{C847E8F8-6A31-4A37-A8DC-3148337DB6A4}"/>
              </a:ext>
            </a:extLst>
          </p:cNvPr>
          <p:cNvPicPr>
            <a:picLocks noChangeAspect="1"/>
          </p:cNvPicPr>
          <p:nvPr/>
        </p:nvPicPr>
        <p:blipFill rotWithShape="1">
          <a:blip r:embed="rId4"/>
          <a:srcRect b="15833"/>
          <a:stretch/>
        </p:blipFill>
        <p:spPr>
          <a:xfrm>
            <a:off x="8018520" y="226394"/>
            <a:ext cx="3048000" cy="2565400"/>
          </a:xfrm>
          <a:prstGeom prst="rect">
            <a:avLst/>
          </a:prstGeom>
        </p:spPr>
      </p:pic>
      <p:sp>
        <p:nvSpPr>
          <p:cNvPr id="12" name="TextBox 11">
            <a:extLst>
              <a:ext uri="{FF2B5EF4-FFF2-40B4-BE49-F238E27FC236}">
                <a16:creationId xmlns:a16="http://schemas.microsoft.com/office/drawing/2014/main" id="{69044E82-1B2F-4BF1-BCB6-F478B524E36D}"/>
              </a:ext>
            </a:extLst>
          </p:cNvPr>
          <p:cNvSpPr txBox="1"/>
          <p:nvPr/>
        </p:nvSpPr>
        <p:spPr>
          <a:xfrm>
            <a:off x="8728621" y="2932284"/>
            <a:ext cx="1976449" cy="721360"/>
          </a:xfrm>
          <a:prstGeom prst="rect">
            <a:avLst/>
          </a:prstGeom>
          <a:noFill/>
        </p:spPr>
        <p:txBody>
          <a:bodyPr wrap="square" lIns="0" tIns="0" rIns="0" bIns="0" rtlCol="0">
            <a:noAutofit/>
          </a:bodyPr>
          <a:lstStyle/>
          <a:p>
            <a:pPr algn="l"/>
            <a:r>
              <a:rPr lang="en-IN" sz="2000" dirty="0">
                <a:solidFill>
                  <a:schemeClr val="bg1"/>
                </a:solidFill>
                <a:latin typeface="HP Simplified" panose="020B0604020204020204" pitchFamily="34" charset="0"/>
              </a:rPr>
              <a:t>Dihydrocoumarin</a:t>
            </a:r>
          </a:p>
        </p:txBody>
      </p:sp>
      <p:pic>
        <p:nvPicPr>
          <p:cNvPr id="14" name="Picture 13">
            <a:extLst>
              <a:ext uri="{FF2B5EF4-FFF2-40B4-BE49-F238E27FC236}">
                <a16:creationId xmlns:a16="http://schemas.microsoft.com/office/drawing/2014/main" id="{1A6DC0EB-1E16-4666-91D2-25CD4631FFF4}"/>
              </a:ext>
            </a:extLst>
          </p:cNvPr>
          <p:cNvPicPr>
            <a:picLocks noChangeAspect="1"/>
          </p:cNvPicPr>
          <p:nvPr/>
        </p:nvPicPr>
        <p:blipFill rotWithShape="1">
          <a:blip r:embed="rId5"/>
          <a:srcRect b="8456"/>
          <a:stretch/>
        </p:blipFill>
        <p:spPr>
          <a:xfrm>
            <a:off x="381202" y="4377843"/>
            <a:ext cx="3487101" cy="2291853"/>
          </a:xfrm>
          <a:prstGeom prst="rect">
            <a:avLst/>
          </a:prstGeom>
        </p:spPr>
      </p:pic>
      <p:sp>
        <p:nvSpPr>
          <p:cNvPr id="15" name="TextBox 14">
            <a:extLst>
              <a:ext uri="{FF2B5EF4-FFF2-40B4-BE49-F238E27FC236}">
                <a16:creationId xmlns:a16="http://schemas.microsoft.com/office/drawing/2014/main" id="{4C499547-0046-4B13-B228-6B3E9AEBFD15}"/>
              </a:ext>
            </a:extLst>
          </p:cNvPr>
          <p:cNvSpPr txBox="1"/>
          <p:nvPr/>
        </p:nvSpPr>
        <p:spPr>
          <a:xfrm>
            <a:off x="3982720" y="5527040"/>
            <a:ext cx="2275840" cy="508000"/>
          </a:xfrm>
          <a:prstGeom prst="rect">
            <a:avLst/>
          </a:prstGeom>
          <a:noFill/>
        </p:spPr>
        <p:txBody>
          <a:bodyPr wrap="square" lIns="0" tIns="0" rIns="0" bIns="0" rtlCol="0">
            <a:noAutofit/>
          </a:bodyPr>
          <a:lstStyle/>
          <a:p>
            <a:pPr algn="l"/>
            <a:r>
              <a:rPr lang="en-IN" sz="2000" i="1" dirty="0">
                <a:solidFill>
                  <a:schemeClr val="bg1"/>
                </a:solidFill>
                <a:latin typeface="HP Simplified" panose="020B0604020204020204" pitchFamily="34" charset="0"/>
              </a:rPr>
              <a:t>Hierochloe odorata</a:t>
            </a:r>
          </a:p>
        </p:txBody>
      </p:sp>
      <p:pic>
        <p:nvPicPr>
          <p:cNvPr id="3" name="Picture 2" descr="Calendar&#10;&#10;Description automatically generated with medium confidence">
            <a:extLst>
              <a:ext uri="{FF2B5EF4-FFF2-40B4-BE49-F238E27FC236}">
                <a16:creationId xmlns:a16="http://schemas.microsoft.com/office/drawing/2014/main" id="{D79BE01F-6E4D-9549-0338-8584DB4E4A9F}"/>
              </a:ext>
            </a:extLst>
          </p:cNvPr>
          <p:cNvPicPr>
            <a:picLocks noChangeAspect="1"/>
          </p:cNvPicPr>
          <p:nvPr/>
        </p:nvPicPr>
        <p:blipFill>
          <a:blip r:embed="rId6"/>
          <a:stretch>
            <a:fillRect/>
          </a:stretch>
        </p:blipFill>
        <p:spPr>
          <a:xfrm>
            <a:off x="7018355" y="4104296"/>
            <a:ext cx="1710266" cy="2565400"/>
          </a:xfrm>
          <a:prstGeom prst="rect">
            <a:avLst/>
          </a:prstGeom>
        </p:spPr>
      </p:pic>
    </p:spTree>
    <p:extLst>
      <p:ext uri="{BB962C8B-B14F-4D97-AF65-F5344CB8AC3E}">
        <p14:creationId xmlns:p14="http://schemas.microsoft.com/office/powerpoint/2010/main" val="1849646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As the name suggests, these are the heterogeneous compounds that contain nitrogen in their structure.</a:t>
            </a:r>
          </a:p>
          <a:p>
            <a:r>
              <a:rPr lang="en-IN" sz="2000" dirty="0">
                <a:solidFill>
                  <a:schemeClr val="bg1"/>
                </a:solidFill>
                <a:latin typeface="HP Simplified" panose="020B0604020204020204" pitchFamily="34" charset="0"/>
              </a:rPr>
              <a:t>The 4 main groups of nitrogenous secondary metabolites present in plants are:-</a:t>
            </a:r>
          </a:p>
          <a:p>
            <a:r>
              <a:rPr lang="en-IN" sz="2000" dirty="0">
                <a:solidFill>
                  <a:schemeClr val="bg1"/>
                </a:solidFill>
                <a:latin typeface="HP Simplified" panose="020B0604020204020204" pitchFamily="34" charset="0"/>
              </a:rPr>
              <a:t>A) Cyanogenic Glycosides</a:t>
            </a:r>
          </a:p>
          <a:p>
            <a:r>
              <a:rPr lang="en-IN" sz="2000" dirty="0">
                <a:solidFill>
                  <a:schemeClr val="bg1"/>
                </a:solidFill>
                <a:latin typeface="HP Simplified" panose="020B0604020204020204" pitchFamily="34" charset="0"/>
              </a:rPr>
              <a:t>B) Glucosinolates</a:t>
            </a:r>
          </a:p>
          <a:p>
            <a:r>
              <a:rPr lang="en-IN" sz="2000" dirty="0">
                <a:solidFill>
                  <a:schemeClr val="bg1"/>
                </a:solidFill>
                <a:latin typeface="HP Simplified" panose="020B0604020204020204" pitchFamily="34" charset="0"/>
              </a:rPr>
              <a:t>C) Alkaloids</a:t>
            </a:r>
          </a:p>
          <a:p>
            <a:r>
              <a:rPr lang="en-IN" sz="2000" dirty="0">
                <a:solidFill>
                  <a:schemeClr val="bg1"/>
                </a:solidFill>
                <a:latin typeface="HP Simplified" panose="020B0604020204020204" pitchFamily="34" charset="0"/>
              </a:rPr>
              <a:t>D) Non-protein amino acids</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Nitrogenous Secondary Metabolites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57</a:t>
            </a:fld>
            <a:endParaRPr lang="en-US" noProof="0" dirty="0"/>
          </a:p>
        </p:txBody>
      </p:sp>
    </p:spTree>
    <p:extLst>
      <p:ext uri="{BB962C8B-B14F-4D97-AF65-F5344CB8AC3E}">
        <p14:creationId xmlns:p14="http://schemas.microsoft.com/office/powerpoint/2010/main" val="4189566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These are a group of nitrile (-C</a:t>
            </a:r>
            <a:r>
              <a:rPr lang="en-IN" sz="2000" dirty="0">
                <a:solidFill>
                  <a:schemeClr val="bg1"/>
                </a:solidFill>
                <a:latin typeface="HP Simplified" panose="020B0604020204020204" pitchFamily="34" charset="0"/>
                <a:cs typeface="Calibri" panose="020F0502020204030204" pitchFamily="34" charset="0"/>
              </a:rPr>
              <a:t>≡N) containing compounds that produce cyanide after their enzymatic breakdown.</a:t>
            </a:r>
          </a:p>
          <a:p>
            <a:r>
              <a:rPr lang="en-IN" sz="2000" dirty="0">
                <a:solidFill>
                  <a:schemeClr val="bg1"/>
                </a:solidFill>
                <a:latin typeface="HP Simplified" panose="020B0604020204020204" pitchFamily="34" charset="0"/>
                <a:cs typeface="Calibri" panose="020F0502020204030204" pitchFamily="34" charset="0"/>
              </a:rPr>
              <a:t>Despite the structural diversity in cyanogenic glycosides, they are essentially made up of 6 amino acids viz. L-valine, L-isoleucine, L- leucine, L-phenylalanine, L-tyrosine and cyclopentenyl glycine.</a:t>
            </a:r>
          </a:p>
          <a:p>
            <a:r>
              <a:rPr lang="en-IN" sz="2000" dirty="0">
                <a:solidFill>
                  <a:schemeClr val="bg1"/>
                </a:solidFill>
                <a:latin typeface="HP Simplified" panose="020B0604020204020204" pitchFamily="34" charset="0"/>
              </a:rPr>
              <a:t>On their own, cyanogenic glycosides are not toxic. But, when the plants containing such cyanogenic glycosides are chewed by herbivores or when the plants are disintegrated during processes like grinding, hydrolysis occurs leading to the release of cyanide in the form of HCN.</a:t>
            </a:r>
          </a:p>
          <a:p>
            <a:r>
              <a:rPr lang="en-IN" sz="2000" dirty="0">
                <a:solidFill>
                  <a:schemeClr val="bg1"/>
                </a:solidFill>
                <a:latin typeface="HP Simplified" panose="020B0604020204020204" pitchFamily="34" charset="0"/>
              </a:rPr>
              <a:t>Approximately 25 cyanogenic glycosides are known and they are found in the edible parts of plants like apples, apricots, cherries, etc.</a:t>
            </a:r>
          </a:p>
          <a:p>
            <a:r>
              <a:rPr lang="en-IN" sz="2000" dirty="0">
                <a:solidFill>
                  <a:schemeClr val="bg1"/>
                </a:solidFill>
                <a:latin typeface="HP Simplified" panose="020B0604020204020204" pitchFamily="34" charset="0"/>
              </a:rPr>
              <a:t>They are also found in almonds, bamboo shoots, chick peas, cashews, etc. </a:t>
            </a: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Cyanogenic Glycosides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58</a:t>
            </a:fld>
            <a:endParaRPr lang="en-US" noProof="0" dirty="0"/>
          </a:p>
        </p:txBody>
      </p:sp>
    </p:spTree>
    <p:extLst>
      <p:ext uri="{BB962C8B-B14F-4D97-AF65-F5344CB8AC3E}">
        <p14:creationId xmlns:p14="http://schemas.microsoft.com/office/powerpoint/2010/main" val="3948308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2917" y="1468371"/>
            <a:ext cx="3505200" cy="3352800"/>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59</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76" y="1191429"/>
            <a:ext cx="3963028" cy="29684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30" y="4555700"/>
            <a:ext cx="4255767" cy="2302300"/>
          </a:xfrm>
          <a:prstGeom prst="rect">
            <a:avLst/>
          </a:prstGeom>
        </p:spPr>
      </p:pic>
    </p:spTree>
    <p:extLst>
      <p:ext uri="{BB962C8B-B14F-4D97-AF65-F5344CB8AC3E}">
        <p14:creationId xmlns:p14="http://schemas.microsoft.com/office/powerpoint/2010/main" val="208316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776" y="931585"/>
            <a:ext cx="6632920" cy="2182772"/>
          </a:xfrm>
        </p:spPr>
      </p:pic>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a:xfrm>
            <a:off x="731618" y="-371101"/>
            <a:ext cx="10218400" cy="1098800"/>
          </a:xfrm>
        </p:spPr>
        <p:txBody>
          <a:bodyPr/>
          <a:lstStyle/>
          <a:p>
            <a:r>
              <a:rPr lang="en-US" sz="4000" dirty="0">
                <a:solidFill>
                  <a:schemeClr val="accent1">
                    <a:lumMod val="60000"/>
                    <a:lumOff val="40000"/>
                  </a:schemeClr>
                </a:solidFill>
              </a:rPr>
              <a:t>Classes of Terpenoids</a:t>
            </a:r>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a:lstStyle/>
          <a:p>
            <a:fld id="{19B51A1E-902D-48AF-9020-955120F399B6}" type="slidenum">
              <a:rPr lang="en-US" smtClean="0"/>
              <a:pPr/>
              <a:t>6</a:t>
            </a:fld>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124" y="931585"/>
            <a:ext cx="5339303" cy="3779506"/>
          </a:xfrm>
          <a:prstGeom prst="rect">
            <a:avLst/>
          </a:prstGeom>
        </p:spPr>
      </p:pic>
      <p:sp>
        <p:nvSpPr>
          <p:cNvPr id="4" name="TextBox 3">
            <a:extLst>
              <a:ext uri="{FF2B5EF4-FFF2-40B4-BE49-F238E27FC236}">
                <a16:creationId xmlns:a16="http://schemas.microsoft.com/office/drawing/2014/main" id="{9C89C4C8-09BE-4F17-8B8E-D269C53E4B36}"/>
              </a:ext>
            </a:extLst>
          </p:cNvPr>
          <p:cNvSpPr txBox="1"/>
          <p:nvPr/>
        </p:nvSpPr>
        <p:spPr>
          <a:xfrm>
            <a:off x="870473" y="3598622"/>
            <a:ext cx="4970345" cy="2327793"/>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IN" sz="2000" dirty="0">
                <a:solidFill>
                  <a:schemeClr val="bg1"/>
                </a:solidFill>
                <a:latin typeface="HP Simplified" panose="020B0604020204020204" pitchFamily="34" charset="0"/>
              </a:rPr>
              <a:t>25-C terpenoids consist of 5 isoprene units and are known as sesterpenes.</a:t>
            </a:r>
          </a:p>
          <a:p>
            <a:pPr marL="171450" indent="-171450" algn="l">
              <a:buFont typeface="Arial" panose="020B0604020202020204" pitchFamily="34" charset="0"/>
              <a:buChar char="•"/>
            </a:pPr>
            <a:endParaRPr lang="en-IN" sz="2000" dirty="0">
              <a:solidFill>
                <a:schemeClr val="bg1"/>
              </a:solidFill>
              <a:latin typeface="HP Simplified" panose="020B0604020204020204" pitchFamily="34" charset="0"/>
            </a:endParaRPr>
          </a:p>
          <a:p>
            <a:pPr marL="171450" indent="-171450" algn="l">
              <a:buFont typeface="Arial" panose="020B0604020202020204" pitchFamily="34" charset="0"/>
              <a:buChar char="•"/>
            </a:pPr>
            <a:r>
              <a:rPr lang="en-IN" sz="2000" dirty="0">
                <a:solidFill>
                  <a:schemeClr val="bg1"/>
                </a:solidFill>
                <a:latin typeface="HP Simplified" panose="020B0604020204020204" pitchFamily="34" charset="0"/>
              </a:rPr>
              <a:t>Found in lichens, fungi, insects, sponges, etc.</a:t>
            </a:r>
          </a:p>
          <a:p>
            <a:pPr marL="285750" indent="-285750" algn="l">
              <a:buFont typeface="Arial" panose="020B0604020202020204" pitchFamily="34" charset="0"/>
              <a:buChar char="•"/>
            </a:pPr>
            <a:endParaRPr lang="en-IN" sz="2000" dirty="0">
              <a:solidFill>
                <a:schemeClr val="bg1"/>
              </a:solidFill>
              <a:latin typeface="HP Simplified" panose="020B0604020204020204" pitchFamily="34" charset="0"/>
            </a:endParaRPr>
          </a:p>
          <a:p>
            <a:pPr marL="171450" indent="-171450" algn="l">
              <a:buFont typeface="Arial" panose="020B0604020202020204" pitchFamily="34" charset="0"/>
              <a:buChar char="•"/>
            </a:pPr>
            <a:endParaRPr lang="en-IN" sz="2000" dirty="0">
              <a:solidFill>
                <a:schemeClr val="bg1"/>
              </a:solidFill>
              <a:latin typeface="HP Simplified" panose="020B0604020204020204" pitchFamily="34" charset="0"/>
            </a:endParaRPr>
          </a:p>
          <a:p>
            <a:pPr marL="171450" indent="-171450" algn="l">
              <a:buFont typeface="Arial" panose="020B0604020202020204" pitchFamily="34" charset="0"/>
              <a:buChar char="•"/>
            </a:pPr>
            <a:r>
              <a:rPr lang="en-IN" sz="2000" dirty="0">
                <a:solidFill>
                  <a:schemeClr val="bg1"/>
                </a:solidFill>
                <a:latin typeface="HP Simplified" panose="020B0604020204020204" pitchFamily="34" charset="0"/>
              </a:rPr>
              <a:t>Examples include Scalarane and Cybastacines</a:t>
            </a:r>
          </a:p>
        </p:txBody>
      </p:sp>
    </p:spTree>
    <p:extLst>
      <p:ext uri="{BB962C8B-B14F-4D97-AF65-F5344CB8AC3E}">
        <p14:creationId xmlns:p14="http://schemas.microsoft.com/office/powerpoint/2010/main" val="3722696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The precursors for the biosynthesis of cyanogenic glycosides are amino acids.</a:t>
            </a:r>
          </a:p>
          <a:p>
            <a:r>
              <a:rPr lang="en-IN" sz="2000" dirty="0">
                <a:solidFill>
                  <a:schemeClr val="bg1"/>
                </a:solidFill>
                <a:latin typeface="HP Simplified" panose="020B0604020204020204" pitchFamily="34" charset="0"/>
              </a:rPr>
              <a:t>The biosynthesis of cyanogenic glycosides occurs in 5 steps:-</a:t>
            </a:r>
          </a:p>
          <a:p>
            <a:r>
              <a:rPr lang="en-IN" sz="2000" dirty="0">
                <a:solidFill>
                  <a:schemeClr val="bg1"/>
                </a:solidFill>
                <a:latin typeface="HP Simplified" panose="020B0604020204020204" pitchFamily="34" charset="0"/>
              </a:rPr>
              <a:t>Step 1:- Hydroxylation of amino acid</a:t>
            </a:r>
          </a:p>
          <a:p>
            <a:r>
              <a:rPr lang="en-IN" sz="2000" dirty="0">
                <a:solidFill>
                  <a:schemeClr val="bg1"/>
                </a:solidFill>
                <a:latin typeface="HP Simplified" panose="020B0604020204020204" pitchFamily="34" charset="0"/>
              </a:rPr>
              <a:t>An amino acid is first hydroxylated to yield N-hydroxylamino acid.</a:t>
            </a:r>
          </a:p>
          <a:p>
            <a:r>
              <a:rPr lang="en-IN" sz="2000" dirty="0">
                <a:solidFill>
                  <a:schemeClr val="bg1"/>
                </a:solidFill>
                <a:latin typeface="HP Simplified" panose="020B0604020204020204" pitchFamily="34" charset="0"/>
              </a:rPr>
              <a:t>Step 2 :- Conversion of N-hydroxylamino acid</a:t>
            </a:r>
          </a:p>
          <a:p>
            <a:r>
              <a:rPr lang="en-IN" sz="2000" dirty="0">
                <a:solidFill>
                  <a:schemeClr val="bg1"/>
                </a:solidFill>
                <a:latin typeface="HP Simplified" panose="020B0604020204020204" pitchFamily="34" charset="0"/>
              </a:rPr>
              <a:t>The N-hydroxylamino acid obtained is then converted to an aldoxime.</a:t>
            </a:r>
          </a:p>
          <a:p>
            <a:endParaRPr lang="en-IN" sz="2000" dirty="0">
              <a:latin typeface="HP Simplified" panose="020B0604020204020204" pitchFamily="34" charset="0"/>
            </a:endParaRP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Biosynthesis of Cyanogenic Glycosides</a:t>
            </a:r>
            <a:endParaRPr lang="en-IN" dirty="0">
              <a:solidFill>
                <a:schemeClr val="accent1">
                  <a:lumMod val="60000"/>
                  <a:lumOff val="40000"/>
                </a:schemeClr>
              </a:solidFill>
            </a:endParaRP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60</a:t>
            </a:fld>
            <a:endParaRPr lang="en-US" noProof="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3402" b="58721"/>
          <a:stretch/>
        </p:blipFill>
        <p:spPr>
          <a:xfrm>
            <a:off x="1992202" y="3736804"/>
            <a:ext cx="4427433" cy="1788233"/>
          </a:xfrm>
          <a:prstGeom prst="rect">
            <a:avLst/>
          </a:prstGeom>
        </p:spPr>
      </p:pic>
    </p:spTree>
    <p:extLst>
      <p:ext uri="{BB962C8B-B14F-4D97-AF65-F5344CB8AC3E}">
        <p14:creationId xmlns:p14="http://schemas.microsoft.com/office/powerpoint/2010/main" val="3825002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Step 3:- Dehydration of the aldoxime</a:t>
            </a:r>
          </a:p>
          <a:p>
            <a:r>
              <a:rPr lang="en-IN" sz="2000" dirty="0">
                <a:solidFill>
                  <a:schemeClr val="bg1"/>
                </a:solidFill>
                <a:latin typeface="HP Simplified" panose="020B0604020204020204" pitchFamily="34" charset="0"/>
              </a:rPr>
              <a:t>The aldoxime is then converted to a nitrile by the removal of water.</a:t>
            </a:r>
          </a:p>
          <a:p>
            <a:endParaRPr lang="en-IN" sz="2000" dirty="0">
              <a:solidFill>
                <a:schemeClr val="bg1"/>
              </a:solidFill>
              <a:latin typeface="HP Simplified" panose="020B0604020204020204" pitchFamily="34" charset="0"/>
            </a:endParaRPr>
          </a:p>
          <a:p>
            <a:endParaRPr lang="en-IN" sz="2000" dirty="0">
              <a:solidFill>
                <a:schemeClr val="bg1"/>
              </a:solidFill>
              <a:latin typeface="HP Simplified" panose="020B0604020204020204" pitchFamily="34" charset="0"/>
            </a:endParaRPr>
          </a:p>
          <a:p>
            <a:endParaRPr lang="en-IN" sz="2000" dirty="0">
              <a:solidFill>
                <a:schemeClr val="bg1"/>
              </a:solidFill>
              <a:latin typeface="HP Simplified" panose="020B0604020204020204" pitchFamily="34" charset="0"/>
            </a:endParaRPr>
          </a:p>
          <a:p>
            <a:endParaRPr lang="en-IN" sz="2000" dirty="0">
              <a:solidFill>
                <a:schemeClr val="bg1"/>
              </a:solidFill>
              <a:latin typeface="HP Simplified" panose="020B0604020204020204" pitchFamily="34" charset="0"/>
            </a:endParaRPr>
          </a:p>
          <a:p>
            <a:endParaRPr lang="en-IN" sz="2000" dirty="0">
              <a:solidFill>
                <a:schemeClr val="bg1"/>
              </a:solidFill>
              <a:latin typeface="HP Simplified" panose="020B0604020204020204" pitchFamily="34" charset="0"/>
            </a:endParaRPr>
          </a:p>
          <a:p>
            <a:r>
              <a:rPr lang="en-IN" sz="2000" dirty="0">
                <a:solidFill>
                  <a:schemeClr val="bg1"/>
                </a:solidFill>
                <a:latin typeface="HP Simplified" panose="020B0604020204020204" pitchFamily="34" charset="0"/>
              </a:rPr>
              <a:t>Step 4 :- Oxidation of nitrile</a:t>
            </a:r>
          </a:p>
          <a:p>
            <a:r>
              <a:rPr lang="en-IN" sz="2000" dirty="0">
                <a:solidFill>
                  <a:schemeClr val="bg1"/>
                </a:solidFill>
                <a:latin typeface="HP Simplified" panose="020B0604020204020204" pitchFamily="34" charset="0"/>
              </a:rPr>
              <a:t>The nitrile is then oxidised to form </a:t>
            </a:r>
            <a:r>
              <a:rPr lang="el-GR" sz="2000" dirty="0">
                <a:solidFill>
                  <a:schemeClr val="bg1"/>
                </a:solidFill>
                <a:latin typeface="HP Simplified" panose="020B0604020204020204" pitchFamily="34" charset="0"/>
                <a:cs typeface="Calibri" panose="020F0502020204030204" pitchFamily="34" charset="0"/>
              </a:rPr>
              <a:t>α</a:t>
            </a:r>
            <a:r>
              <a:rPr lang="en-IN" sz="2000" dirty="0">
                <a:solidFill>
                  <a:schemeClr val="bg1"/>
                </a:solidFill>
                <a:latin typeface="HP Simplified" panose="020B0604020204020204" pitchFamily="34" charset="0"/>
                <a:cs typeface="Calibri" panose="020F0502020204030204" pitchFamily="34" charset="0"/>
              </a:rPr>
              <a:t>-hydroxynitrile</a:t>
            </a:r>
            <a:r>
              <a:rPr lang="en-IN" dirty="0">
                <a:solidFill>
                  <a:schemeClr val="bg1"/>
                </a:solidFill>
                <a:latin typeface="HP Simplified" panose="020B0604020204020204" pitchFamily="34" charset="0"/>
              </a:rPr>
              <a:t>.</a:t>
            </a:r>
          </a:p>
          <a:p>
            <a:endParaRPr lang="en-IN" dirty="0"/>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61</a:t>
            </a:fld>
            <a:endParaRPr lang="en-US" noProof="0" dirty="0"/>
          </a:p>
        </p:txBody>
      </p:sp>
      <p:pic>
        <p:nvPicPr>
          <p:cNvPr id="5" name="Picture 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37757" b="56567"/>
          <a:stretch/>
        </p:blipFill>
        <p:spPr>
          <a:xfrm>
            <a:off x="3343418" y="2002275"/>
            <a:ext cx="6061890" cy="234249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1863" r="12634" b="56999"/>
          <a:stretch/>
        </p:blipFill>
        <p:spPr>
          <a:xfrm>
            <a:off x="1352280" y="4741355"/>
            <a:ext cx="1171979" cy="1800339"/>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552" t="45585" r="22413" b="30729"/>
          <a:stretch/>
        </p:blipFill>
        <p:spPr>
          <a:xfrm rot="12565281">
            <a:off x="2528524" y="4901019"/>
            <a:ext cx="1215392" cy="708338"/>
          </a:xfrm>
          <a:prstGeom prst="rect">
            <a:avLst/>
          </a:prstGeom>
        </p:spPr>
      </p:pic>
      <p:pic>
        <p:nvPicPr>
          <p:cNvPr id="8" name="Picture 7"/>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39189" t="49462" r="43401" b="2304"/>
          <a:stretch/>
        </p:blipFill>
        <p:spPr>
          <a:xfrm>
            <a:off x="9994352" y="3687107"/>
            <a:ext cx="2044102" cy="3136162"/>
          </a:xfrm>
          <a:prstGeom prst="rect">
            <a:avLst/>
          </a:prstGeom>
        </p:spPr>
      </p:pic>
    </p:spTree>
    <p:extLst>
      <p:ext uri="{BB962C8B-B14F-4D97-AF65-F5344CB8AC3E}">
        <p14:creationId xmlns:p14="http://schemas.microsoft.com/office/powerpoint/2010/main" val="2165874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Step 5 :- Glycosylation of </a:t>
            </a:r>
            <a:r>
              <a:rPr lang="el-GR" sz="2000" dirty="0">
                <a:solidFill>
                  <a:schemeClr val="bg1"/>
                </a:solidFill>
                <a:latin typeface="HP Simplified" panose="020B0604020204020204" pitchFamily="34" charset="0"/>
                <a:cs typeface="Calibri" panose="020F0502020204030204" pitchFamily="34" charset="0"/>
              </a:rPr>
              <a:t>α</a:t>
            </a:r>
            <a:r>
              <a:rPr lang="en-IN" sz="2000" dirty="0">
                <a:solidFill>
                  <a:schemeClr val="bg1"/>
                </a:solidFill>
                <a:latin typeface="HP Simplified" panose="020B0604020204020204" pitchFamily="34" charset="0"/>
                <a:cs typeface="Calibri" panose="020F0502020204030204" pitchFamily="34" charset="0"/>
              </a:rPr>
              <a:t>-hydroxy</a:t>
            </a:r>
            <a:r>
              <a:rPr lang="en-IN" sz="2000" dirty="0">
                <a:solidFill>
                  <a:schemeClr val="bg1"/>
                </a:solidFill>
                <a:latin typeface="HP Simplified" panose="020B0604020204020204" pitchFamily="34" charset="0"/>
              </a:rPr>
              <a:t>nitrile</a:t>
            </a:r>
          </a:p>
          <a:p>
            <a:r>
              <a:rPr lang="en-IN" sz="2000" dirty="0">
                <a:solidFill>
                  <a:schemeClr val="bg1"/>
                </a:solidFill>
                <a:latin typeface="HP Simplified" panose="020B0604020204020204" pitchFamily="34" charset="0"/>
              </a:rPr>
              <a:t>Finally, the </a:t>
            </a:r>
            <a:r>
              <a:rPr lang="el-GR" sz="2000" dirty="0">
                <a:solidFill>
                  <a:schemeClr val="bg1"/>
                </a:solidFill>
                <a:latin typeface="HP Simplified" panose="020B0604020204020204" pitchFamily="34" charset="0"/>
                <a:cs typeface="Calibri" panose="020F0502020204030204" pitchFamily="34" charset="0"/>
              </a:rPr>
              <a:t>α</a:t>
            </a:r>
            <a:r>
              <a:rPr lang="en-IN" sz="2000" dirty="0">
                <a:solidFill>
                  <a:schemeClr val="bg1"/>
                </a:solidFill>
                <a:latin typeface="HP Simplified" panose="020B0604020204020204" pitchFamily="34" charset="0"/>
                <a:cs typeface="Calibri" panose="020F0502020204030204" pitchFamily="34" charset="0"/>
              </a:rPr>
              <a:t>-hydroxy</a:t>
            </a:r>
            <a:r>
              <a:rPr lang="en-IN" sz="2000" dirty="0">
                <a:solidFill>
                  <a:schemeClr val="bg1"/>
                </a:solidFill>
                <a:latin typeface="HP Simplified" panose="020B0604020204020204" pitchFamily="34" charset="0"/>
              </a:rPr>
              <a:t>nitrile is glycosylated to form a cyanogenic glycoside.</a:t>
            </a:r>
          </a:p>
          <a:p>
            <a:endParaRPr lang="en-IN" sz="2000" dirty="0">
              <a:latin typeface="HP Simplified" panose="020B0604020204020204" pitchFamily="34" charset="0"/>
            </a:endParaRP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62</a:t>
            </a:fld>
            <a:endParaRPr lang="en-US" noProof="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711" t="51615" r="43641" b="4027"/>
          <a:stretch/>
        </p:blipFill>
        <p:spPr>
          <a:xfrm>
            <a:off x="901521" y="2086376"/>
            <a:ext cx="1468191" cy="204356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6072" t="4242" r="62242" b="75517"/>
          <a:stretch/>
        </p:blipFill>
        <p:spPr>
          <a:xfrm>
            <a:off x="2562897" y="2060621"/>
            <a:ext cx="1326524" cy="1272382"/>
          </a:xfrm>
          <a:prstGeom prst="rect">
            <a:avLst/>
          </a:prstGeom>
        </p:spPr>
      </p:pic>
      <p:pic>
        <p:nvPicPr>
          <p:cNvPr id="7" name="Picture 6" descr="Structure of cyanogenic glycoside"/>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52907" r="73929" b="1443"/>
          <a:stretch/>
        </p:blipFill>
        <p:spPr>
          <a:xfrm>
            <a:off x="705207" y="2968434"/>
            <a:ext cx="3329010" cy="3228136"/>
          </a:xfrm>
          <a:prstGeom prst="rect">
            <a:avLst/>
          </a:prstGeom>
        </p:spPr>
      </p:pic>
    </p:spTree>
    <p:extLst>
      <p:ext uri="{BB962C8B-B14F-4D97-AF65-F5344CB8AC3E}">
        <p14:creationId xmlns:p14="http://schemas.microsoft.com/office/powerpoint/2010/main" val="1576780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Glucosinolates are a class of natural organic compounds that have sulphur and nitrogen and are derived from glucose and an amino acid.</a:t>
            </a:r>
          </a:p>
          <a:p>
            <a:r>
              <a:rPr lang="en-IN" sz="2000" dirty="0">
                <a:solidFill>
                  <a:schemeClr val="bg1"/>
                </a:solidFill>
                <a:latin typeface="HP Simplified" panose="020B0604020204020204" pitchFamily="34" charset="0"/>
              </a:rPr>
              <a:t>They are water soluble anions and belong to the class of compounds known as glucoside.</a:t>
            </a:r>
          </a:p>
          <a:p>
            <a:r>
              <a:rPr lang="en-IN" sz="2000" dirty="0">
                <a:solidFill>
                  <a:schemeClr val="bg1"/>
                </a:solidFill>
                <a:latin typeface="HP Simplified" panose="020B0604020204020204" pitchFamily="34" charset="0"/>
              </a:rPr>
              <a:t>Every glucosinolate  has the following atoms:-</a:t>
            </a:r>
          </a:p>
          <a:p>
            <a:r>
              <a:rPr lang="en-IN" sz="2000" dirty="0">
                <a:solidFill>
                  <a:schemeClr val="bg1"/>
                </a:solidFill>
                <a:latin typeface="HP Simplified" panose="020B0604020204020204" pitchFamily="34" charset="0"/>
              </a:rPr>
              <a:t>1) A central carbon atom attached to the:-</a:t>
            </a:r>
          </a:p>
          <a:p>
            <a:r>
              <a:rPr lang="en-IN" sz="2000" dirty="0">
                <a:solidFill>
                  <a:schemeClr val="bg1"/>
                </a:solidFill>
                <a:latin typeface="HP Simplified" panose="020B0604020204020204" pitchFamily="34" charset="0"/>
              </a:rPr>
              <a:t>A) Thioglucose group</a:t>
            </a:r>
          </a:p>
          <a:p>
            <a:r>
              <a:rPr lang="en-IN" sz="2000" dirty="0">
                <a:solidFill>
                  <a:schemeClr val="bg1"/>
                </a:solidFill>
                <a:latin typeface="HP Simplified" panose="020B0604020204020204" pitchFamily="34" charset="0"/>
              </a:rPr>
              <a:t>B) Sulphate group</a:t>
            </a:r>
          </a:p>
          <a:p>
            <a:r>
              <a:rPr lang="en-IN" sz="2000" dirty="0">
                <a:solidFill>
                  <a:schemeClr val="bg1"/>
                </a:solidFill>
                <a:latin typeface="HP Simplified" panose="020B0604020204020204" pitchFamily="34" charset="0"/>
              </a:rPr>
              <a:t>C) Side group*</a:t>
            </a:r>
          </a:p>
          <a:p>
            <a:r>
              <a:rPr lang="en-IN" sz="2000" dirty="0">
                <a:solidFill>
                  <a:schemeClr val="bg1"/>
                </a:solidFill>
                <a:latin typeface="HP Simplified" panose="020B0604020204020204" pitchFamily="34" charset="0"/>
              </a:rPr>
              <a:t>2) A sulphur atom that connects the thioglucose group to the central carbon.</a:t>
            </a:r>
          </a:p>
          <a:p>
            <a:r>
              <a:rPr lang="en-IN" sz="2000" dirty="0">
                <a:solidFill>
                  <a:schemeClr val="bg1"/>
                </a:solidFill>
                <a:latin typeface="HP Simplified" panose="020B0604020204020204" pitchFamily="34" charset="0"/>
              </a:rPr>
              <a:t>3) A nitrogen atom that connects the sulphate group to the central carbon.</a:t>
            </a:r>
          </a:p>
          <a:p>
            <a:r>
              <a:rPr lang="en-IN" sz="2000" dirty="0">
                <a:solidFill>
                  <a:schemeClr val="bg1"/>
                </a:solidFill>
                <a:latin typeface="HP Simplified" panose="020B0604020204020204" pitchFamily="34" charset="0"/>
              </a:rPr>
              <a:t> * indicates that the side group varies from one glucosinolate to the other.</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Glucosinolates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63</a:t>
            </a:fld>
            <a:endParaRPr lang="en-US" noProof="0" dirty="0"/>
          </a:p>
        </p:txBody>
      </p:sp>
    </p:spTree>
    <p:extLst>
      <p:ext uri="{BB962C8B-B14F-4D97-AF65-F5344CB8AC3E}">
        <p14:creationId xmlns:p14="http://schemas.microsoft.com/office/powerpoint/2010/main" val="2403295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130" y="1731038"/>
            <a:ext cx="5807974" cy="2805090"/>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64</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48" y="1642139"/>
            <a:ext cx="4640050" cy="2982889"/>
          </a:xfrm>
          <a:prstGeom prst="rect">
            <a:avLst/>
          </a:prstGeom>
        </p:spPr>
      </p:pic>
    </p:spTree>
    <p:extLst>
      <p:ext uri="{BB962C8B-B14F-4D97-AF65-F5344CB8AC3E}">
        <p14:creationId xmlns:p14="http://schemas.microsoft.com/office/powerpoint/2010/main" val="1741047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Glucosinolates are found mostly in the family Brassicaceae (mustard family) and other related families in the order Capparales.</a:t>
            </a:r>
          </a:p>
          <a:p>
            <a:r>
              <a:rPr lang="en-IN" sz="2000" dirty="0">
                <a:solidFill>
                  <a:schemeClr val="bg1"/>
                </a:solidFill>
                <a:latin typeface="HP Simplified" panose="020B0604020204020204" pitchFamily="34" charset="0"/>
              </a:rPr>
              <a:t>Glucosinolates are found in edible plants like broccoli, cabbage, radishes, cauliflower, etc.</a:t>
            </a:r>
          </a:p>
          <a:p>
            <a:r>
              <a:rPr lang="en-IN" sz="2000" dirty="0">
                <a:solidFill>
                  <a:schemeClr val="bg1"/>
                </a:solidFill>
                <a:latin typeface="HP Simplified" panose="020B0604020204020204" pitchFamily="34" charset="0"/>
              </a:rPr>
              <a:t>Glucosinolates are also found in the seeds of these plants.</a:t>
            </a:r>
          </a:p>
          <a:p>
            <a:r>
              <a:rPr lang="en-IN" sz="2000" dirty="0">
                <a:solidFill>
                  <a:schemeClr val="bg1"/>
                </a:solidFill>
                <a:latin typeface="HP Simplified" panose="020B0604020204020204" pitchFamily="34" charset="0"/>
              </a:rPr>
              <a:t>Glucosinolates are the ones which give these plants their characteristic pungent taste as well as the distinct flavour.</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Sources of Glucosinolates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65</a:t>
            </a:fld>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20" y="4234960"/>
            <a:ext cx="2238375" cy="20478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30311" y="4183402"/>
            <a:ext cx="2783354" cy="1812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384" y="3979775"/>
            <a:ext cx="3415388" cy="2558244"/>
          </a:xfrm>
          <a:prstGeom prst="rect">
            <a:avLst/>
          </a:prstGeom>
        </p:spPr>
      </p:pic>
    </p:spTree>
    <p:extLst>
      <p:ext uri="{BB962C8B-B14F-4D97-AF65-F5344CB8AC3E}">
        <p14:creationId xmlns:p14="http://schemas.microsoft.com/office/powerpoint/2010/main" val="3006615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1999"/>
            <a:ext cx="11340000" cy="5180561"/>
          </a:xfrm>
        </p:spPr>
        <p:txBody>
          <a:bodyPr/>
          <a:lstStyle/>
          <a:p>
            <a:r>
              <a:rPr lang="en-IN" sz="2000" dirty="0">
                <a:latin typeface="HP Simplified" panose="020B0604020204020204" pitchFamily="34" charset="0"/>
              </a:rPr>
              <a:t>The pathway followed by plants for the biosynthesis of glucosinolates is given below:-</a:t>
            </a: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endParaRPr lang="en-IN" sz="2000" dirty="0">
              <a:latin typeface="HP Simplified" panose="020B0604020204020204" pitchFamily="34" charset="0"/>
            </a:endParaRPr>
          </a:p>
          <a:p>
            <a:pPr marL="76200" indent="0">
              <a:buNone/>
            </a:pPr>
            <a:endParaRPr lang="en-IN" sz="2000" dirty="0">
              <a:latin typeface="HP Simplified" panose="020B0604020204020204" pitchFamily="34" charset="0"/>
            </a:endParaRP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t>Biosynthesis of glucosinolates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66</a:t>
            </a:fld>
            <a:endParaRPr lang="en-US" noProof="0" dirty="0"/>
          </a:p>
        </p:txBody>
      </p:sp>
      <p:pic>
        <p:nvPicPr>
          <p:cNvPr id="9" name="Picture 8">
            <a:extLst>
              <a:ext uri="{FF2B5EF4-FFF2-40B4-BE49-F238E27FC236}">
                <a16:creationId xmlns:a16="http://schemas.microsoft.com/office/drawing/2014/main" id="{54022956-35E0-11E5-9A46-F9E06E83B725}"/>
              </a:ext>
            </a:extLst>
          </p:cNvPr>
          <p:cNvPicPr>
            <a:picLocks noChangeAspect="1"/>
          </p:cNvPicPr>
          <p:nvPr/>
        </p:nvPicPr>
        <p:blipFill>
          <a:blip r:embed="rId2">
            <a:duotone>
              <a:schemeClr val="accent4">
                <a:shade val="45000"/>
                <a:satMod val="135000"/>
              </a:schemeClr>
              <a:prstClr val="white"/>
            </a:duotone>
          </a:blip>
          <a:stretch>
            <a:fillRect/>
          </a:stretch>
        </p:blipFill>
        <p:spPr>
          <a:xfrm>
            <a:off x="1529366" y="1510669"/>
            <a:ext cx="8219174" cy="5347298"/>
          </a:xfrm>
          <a:prstGeom prst="rect">
            <a:avLst/>
          </a:prstGeom>
        </p:spPr>
      </p:pic>
    </p:spTree>
    <p:extLst>
      <p:ext uri="{BB962C8B-B14F-4D97-AF65-F5344CB8AC3E}">
        <p14:creationId xmlns:p14="http://schemas.microsoft.com/office/powerpoint/2010/main" val="496257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The catabolism/hydrolysis of glucosinolates is brought about by the enzyme called myrosinase (a thioglucosidase).</a:t>
            </a:r>
          </a:p>
          <a:p>
            <a:r>
              <a:rPr lang="en-IN" sz="2000" dirty="0">
                <a:solidFill>
                  <a:schemeClr val="bg1"/>
                </a:solidFill>
                <a:latin typeface="HP Simplified" panose="020B0604020204020204" pitchFamily="34" charset="0"/>
              </a:rPr>
              <a:t>The hydrolysis product is extremely unstable and gets immediately converted to either a thiocyanate or an isothiocyanate.</a:t>
            </a:r>
          </a:p>
          <a:p>
            <a:r>
              <a:rPr lang="en-IN" sz="2000" dirty="0">
                <a:solidFill>
                  <a:schemeClr val="bg1"/>
                </a:solidFill>
                <a:latin typeface="HP Simplified" panose="020B0604020204020204" pitchFamily="34" charset="0"/>
              </a:rPr>
              <a:t>Similar to cyanogenic glycosides, the glucosinolates are separated from the hydrolytic enzymes and only on cell disruption do the enzyme and substrate come together.</a:t>
            </a:r>
          </a:p>
          <a:p>
            <a:r>
              <a:rPr lang="en-IN" sz="2000" dirty="0">
                <a:solidFill>
                  <a:schemeClr val="bg1"/>
                </a:solidFill>
                <a:latin typeface="HP Simplified" panose="020B0604020204020204" pitchFamily="34" charset="0"/>
              </a:rPr>
              <a:t>The biological activity of glucosinolates depend mainly on their hydrolysis to mustard oils.</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Catabolism of Glucosinolates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67</a:t>
            </a:fld>
            <a:endParaRPr lang="en-US" noProof="0" dirty="0"/>
          </a:p>
        </p:txBody>
      </p:sp>
    </p:spTree>
    <p:extLst>
      <p:ext uri="{BB962C8B-B14F-4D97-AF65-F5344CB8AC3E}">
        <p14:creationId xmlns:p14="http://schemas.microsoft.com/office/powerpoint/2010/main" val="3327415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117020" y="1398272"/>
            <a:ext cx="11632252" cy="2431512"/>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68</a:t>
            </a:fld>
            <a:endParaRPr lang="en-US" noProof="0" dirty="0"/>
          </a:p>
        </p:txBody>
      </p:sp>
    </p:spTree>
    <p:extLst>
      <p:ext uri="{BB962C8B-B14F-4D97-AF65-F5344CB8AC3E}">
        <p14:creationId xmlns:p14="http://schemas.microsoft.com/office/powerpoint/2010/main" val="220841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The main role of glucosinolates in a plant is to deter herbivores or repel them i.e. glucosinolates like other secondary metabolites have a defensive/protective role in plants.</a:t>
            </a:r>
          </a:p>
          <a:p>
            <a:r>
              <a:rPr lang="en-IN" sz="2000" dirty="0">
                <a:solidFill>
                  <a:schemeClr val="bg1"/>
                </a:solidFill>
                <a:latin typeface="HP Simplified" panose="020B0604020204020204" pitchFamily="34" charset="0"/>
              </a:rPr>
              <a:t>Glucosinolates also function as attractants for insects in order to stimulate feeding or ovipositing i.e. laying eggs.</a:t>
            </a:r>
          </a:p>
          <a:p>
            <a:r>
              <a:rPr lang="en-IN" sz="2000" dirty="0">
                <a:solidFill>
                  <a:schemeClr val="bg1"/>
                </a:solidFill>
                <a:latin typeface="HP Simplified" panose="020B0604020204020204" pitchFamily="34" charset="0"/>
              </a:rPr>
              <a:t>In the studies on rats, the vegetables that contain glucosinolates have been shown to inhibit the development of cancer of bladder, breast, colon, liver, lung and stomach. </a:t>
            </a:r>
          </a:p>
          <a:p>
            <a:r>
              <a:rPr lang="en-IN" sz="2000" dirty="0">
                <a:solidFill>
                  <a:schemeClr val="bg1"/>
                </a:solidFill>
                <a:latin typeface="HP Simplified" panose="020B0604020204020204" pitchFamily="34" charset="0"/>
              </a:rPr>
              <a:t>Hence, they may possibly help to prevent cancer in humans, although the results have been mixed as far as humans are concerned.</a:t>
            </a:r>
          </a:p>
          <a:p>
            <a:r>
              <a:rPr lang="en-IN" sz="2000" dirty="0">
                <a:solidFill>
                  <a:schemeClr val="bg1"/>
                </a:solidFill>
                <a:latin typeface="HP Simplified" panose="020B0604020204020204" pitchFamily="34" charset="0"/>
              </a:rPr>
              <a:t>Commercially speaking, there has been a significant impact of glucosinolates on the oilseed industry.</a:t>
            </a:r>
          </a:p>
          <a:p>
            <a:r>
              <a:rPr lang="en-IN" sz="2000" dirty="0">
                <a:solidFill>
                  <a:schemeClr val="bg1"/>
                </a:solidFill>
                <a:latin typeface="HP Simplified" panose="020B0604020204020204" pitchFamily="34" charset="0"/>
              </a:rPr>
              <a:t>Rape seed (</a:t>
            </a:r>
            <a:r>
              <a:rPr lang="en-IN" sz="2000" i="1" dirty="0">
                <a:solidFill>
                  <a:schemeClr val="bg1"/>
                </a:solidFill>
                <a:latin typeface="HP Simplified" panose="020B0604020204020204" pitchFamily="34" charset="0"/>
              </a:rPr>
              <a:t>Brassica napus</a:t>
            </a:r>
            <a:r>
              <a:rPr lang="en-IN" sz="2000" dirty="0">
                <a:solidFill>
                  <a:schemeClr val="bg1"/>
                </a:solidFill>
                <a:latin typeface="HP Simplified" panose="020B0604020204020204" pitchFamily="34" charset="0"/>
              </a:rPr>
              <a:t>) is a good source of vegetable oil, but the high content of glucosinolate and a 22 carbon fatty acid known as erucic acid give the oil an undesirable taste and poor storage properties.</a:t>
            </a:r>
          </a:p>
          <a:p>
            <a:r>
              <a:rPr lang="en-IN" sz="2000" dirty="0">
                <a:solidFill>
                  <a:schemeClr val="bg1"/>
                </a:solidFill>
                <a:latin typeface="HP Simplified" panose="020B0604020204020204" pitchFamily="34" charset="0"/>
              </a:rPr>
              <a:t>Hence, new strains of rape plants known as canola have been bred that are low in glucosinolates and erucic acid and are therefore an economically important food source. </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Role/Functions of Glucosinolates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69</a:t>
            </a:fld>
            <a:endParaRPr lang="en-US" noProof="0" dirty="0"/>
          </a:p>
        </p:txBody>
      </p:sp>
    </p:spTree>
    <p:extLst>
      <p:ext uri="{BB962C8B-B14F-4D97-AF65-F5344CB8AC3E}">
        <p14:creationId xmlns:p14="http://schemas.microsoft.com/office/powerpoint/2010/main" val="824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3E586011-210D-4729-99B3-1BA60276C933}"/>
              </a:ext>
            </a:extLst>
          </p:cNvPr>
          <p:cNvPicPr>
            <a:picLocks noGrp="1" noChangeAspect="1"/>
          </p:cNvPicPr>
          <p:nvPr>
            <p:ph idx="1"/>
          </p:nvPr>
        </p:nvPicPr>
        <p:blipFill>
          <a:blip r:embed="rId2"/>
          <a:stretch>
            <a:fillRect/>
          </a:stretch>
        </p:blipFill>
        <p:spPr>
          <a:xfrm>
            <a:off x="2300498" y="1156000"/>
            <a:ext cx="6817876" cy="5431190"/>
          </a:xfrm>
        </p:spPr>
      </p:pic>
      <p:sp>
        <p:nvSpPr>
          <p:cNvPr id="3" name="Title 2">
            <a:extLst>
              <a:ext uri="{FF2B5EF4-FFF2-40B4-BE49-F238E27FC236}">
                <a16:creationId xmlns:a16="http://schemas.microsoft.com/office/drawing/2014/main" id="{61B89118-AE02-46A4-B33A-8D07A0EAF8A0}"/>
              </a:ext>
            </a:extLst>
          </p:cNvPr>
          <p:cNvSpPr>
            <a:spLocks noGrp="1"/>
          </p:cNvSpPr>
          <p:nvPr>
            <p:ph type="title"/>
          </p:nvPr>
        </p:nvSpPr>
        <p:spPr>
          <a:xfrm>
            <a:off x="986800" y="-213577"/>
            <a:ext cx="10218400" cy="1098800"/>
          </a:xfrm>
        </p:spPr>
        <p:txBody>
          <a:bodyPr/>
          <a:lstStyle/>
          <a:p>
            <a:r>
              <a:rPr lang="en-IN" dirty="0">
                <a:solidFill>
                  <a:schemeClr val="bg1"/>
                </a:solidFill>
              </a:rPr>
              <a:t>Sesterpenes (general formula C</a:t>
            </a:r>
            <a:r>
              <a:rPr lang="en-IN" baseline="-25000" dirty="0">
                <a:solidFill>
                  <a:schemeClr val="bg1"/>
                </a:solidFill>
              </a:rPr>
              <a:t>25</a:t>
            </a:r>
            <a:r>
              <a:rPr lang="en-IN" dirty="0">
                <a:solidFill>
                  <a:schemeClr val="bg1"/>
                </a:solidFill>
              </a:rPr>
              <a:t>H</a:t>
            </a:r>
            <a:r>
              <a:rPr lang="en-IN" baseline="-25000" dirty="0">
                <a:solidFill>
                  <a:schemeClr val="bg1"/>
                </a:solidFill>
              </a:rPr>
              <a:t>40</a:t>
            </a:r>
            <a:r>
              <a:rPr lang="en-IN" dirty="0">
                <a:solidFill>
                  <a:schemeClr val="bg1"/>
                </a:solidFill>
              </a:rPr>
              <a:t>)</a:t>
            </a:r>
          </a:p>
        </p:txBody>
      </p:sp>
      <p:sp>
        <p:nvSpPr>
          <p:cNvPr id="4" name="Slide Number Placeholder 3">
            <a:extLst>
              <a:ext uri="{FF2B5EF4-FFF2-40B4-BE49-F238E27FC236}">
                <a16:creationId xmlns:a16="http://schemas.microsoft.com/office/drawing/2014/main" id="{9EF52D33-6011-4D88-94FE-1D4D8C9B07DC}"/>
              </a:ext>
            </a:extLst>
          </p:cNvPr>
          <p:cNvSpPr>
            <a:spLocks noGrp="1"/>
          </p:cNvSpPr>
          <p:nvPr>
            <p:ph type="sldNum" sz="quarter" idx="11"/>
          </p:nvPr>
        </p:nvSpPr>
        <p:spPr/>
        <p:txBody>
          <a:bodyPr/>
          <a:lstStyle/>
          <a:p>
            <a:fld id="{19B51A1E-902D-48AF-9020-955120F399B6}" type="slidenum">
              <a:rPr lang="en-US" noProof="0" smtClean="0"/>
              <a:pPr/>
              <a:t>7</a:t>
            </a:fld>
            <a:endParaRPr lang="en-US" noProof="0" dirty="0"/>
          </a:p>
        </p:txBody>
      </p:sp>
    </p:spTree>
    <p:extLst>
      <p:ext uri="{BB962C8B-B14F-4D97-AF65-F5344CB8AC3E}">
        <p14:creationId xmlns:p14="http://schemas.microsoft.com/office/powerpoint/2010/main" val="932028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976" y="1848229"/>
            <a:ext cx="5858959" cy="3898871"/>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70</a:t>
            </a:fld>
            <a:endParaRPr lang="en-US" noProof="0" dirty="0"/>
          </a:p>
        </p:txBody>
      </p:sp>
    </p:spTree>
    <p:extLst>
      <p:ext uri="{BB962C8B-B14F-4D97-AF65-F5344CB8AC3E}">
        <p14:creationId xmlns:p14="http://schemas.microsoft.com/office/powerpoint/2010/main" val="1087164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Alkaloids are one of the largest group of secondary metabolites that are produced by plants.</a:t>
            </a:r>
          </a:p>
          <a:p>
            <a:r>
              <a:rPr lang="en-IN" sz="2000" dirty="0">
                <a:solidFill>
                  <a:schemeClr val="bg1"/>
                </a:solidFill>
                <a:latin typeface="HP Simplified" panose="020B0604020204020204" pitchFamily="34" charset="0"/>
              </a:rPr>
              <a:t>More than 10,000 different alkaloids have been found in species from more than 300 plant families.</a:t>
            </a:r>
          </a:p>
          <a:p>
            <a:r>
              <a:rPr lang="en-IN" sz="2000" dirty="0">
                <a:solidFill>
                  <a:schemeClr val="bg1"/>
                </a:solidFill>
                <a:latin typeface="HP Simplified" panose="020B0604020204020204" pitchFamily="34" charset="0"/>
              </a:rPr>
              <a:t>An alkaloid is a nitrogenous organic molecule that has a pharmacological effect on both humans as well as animals.</a:t>
            </a:r>
          </a:p>
          <a:p>
            <a:r>
              <a:rPr lang="en-IN" sz="2000" dirty="0">
                <a:solidFill>
                  <a:schemeClr val="bg1"/>
                </a:solidFill>
                <a:latin typeface="HP Simplified" panose="020B0604020204020204" pitchFamily="34" charset="0"/>
              </a:rPr>
              <a:t>They occur in plants as salts of common carboxylic acids like citric, benzoic, maleic, lactic, etc. </a:t>
            </a:r>
          </a:p>
          <a:p>
            <a:r>
              <a:rPr lang="en-IN" sz="2000" dirty="0">
                <a:solidFill>
                  <a:schemeClr val="bg1"/>
                </a:solidFill>
                <a:latin typeface="HP Simplified" panose="020B0604020204020204" pitchFamily="34" charset="0"/>
              </a:rPr>
              <a:t>They produce an alkaline solution in water because of their amine character and hence the name alkaloids.</a:t>
            </a:r>
          </a:p>
          <a:p>
            <a:r>
              <a:rPr lang="en-IN" sz="2000" dirty="0">
                <a:solidFill>
                  <a:schemeClr val="bg1"/>
                </a:solidFill>
                <a:latin typeface="HP Simplified" panose="020B0604020204020204" pitchFamily="34" charset="0"/>
              </a:rPr>
              <a:t>Structurally speaking, alkaloids have one or more rings of carbon atoms, typically with a nitrogen atom inside the ring, although there are some alkaloids like mescaline that has the nitrogen atom outside the ring.</a:t>
            </a:r>
          </a:p>
          <a:p>
            <a:r>
              <a:rPr lang="en-IN" sz="2000" dirty="0">
                <a:solidFill>
                  <a:schemeClr val="bg1"/>
                </a:solidFill>
                <a:latin typeface="HP Simplified" panose="020B0604020204020204" pitchFamily="34" charset="0"/>
              </a:rPr>
              <a:t>The position of this nitrogen atom affects the properties of alkaloids.</a:t>
            </a:r>
          </a:p>
          <a:p>
            <a:r>
              <a:rPr lang="en-IN" sz="2000" dirty="0">
                <a:solidFill>
                  <a:schemeClr val="bg1"/>
                </a:solidFill>
                <a:latin typeface="HP Simplified" panose="020B0604020204020204" pitchFamily="34" charset="0"/>
              </a:rPr>
              <a:t>They occur in seed bearing plants and are found in their roots, bark, leaves, fruit and berries.</a:t>
            </a:r>
          </a:p>
          <a:p>
            <a:r>
              <a:rPr lang="en-IN" sz="2000" dirty="0">
                <a:solidFill>
                  <a:schemeClr val="bg1"/>
                </a:solidFill>
                <a:latin typeface="HP Simplified" panose="020B0604020204020204" pitchFamily="34" charset="0"/>
              </a:rPr>
              <a:t>Most of them have a bitter taste. </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Alkaloids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71</a:t>
            </a:fld>
            <a:endParaRPr lang="en-US" noProof="0" dirty="0"/>
          </a:p>
        </p:txBody>
      </p:sp>
    </p:spTree>
    <p:extLst>
      <p:ext uri="{BB962C8B-B14F-4D97-AF65-F5344CB8AC3E}">
        <p14:creationId xmlns:p14="http://schemas.microsoft.com/office/powerpoint/2010/main" val="3849537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Amino acids are the basic building blocks of alkaloids.</a:t>
            </a:r>
          </a:p>
          <a:p>
            <a:r>
              <a:rPr lang="en-IN" sz="2000" dirty="0">
                <a:solidFill>
                  <a:schemeClr val="bg1"/>
                </a:solidFill>
                <a:latin typeface="HP Simplified" panose="020B0604020204020204" pitchFamily="34" charset="0"/>
              </a:rPr>
              <a:t>Different alkaloids have different biosynthetic pathways according to the amino acids that are involved in their formation.</a:t>
            </a:r>
          </a:p>
          <a:p>
            <a:r>
              <a:rPr lang="en-IN" sz="2000" dirty="0">
                <a:solidFill>
                  <a:schemeClr val="bg1"/>
                </a:solidFill>
                <a:latin typeface="HP Simplified" panose="020B0604020204020204" pitchFamily="34" charset="0"/>
              </a:rPr>
              <a:t>For example:-</a:t>
            </a:r>
          </a:p>
          <a:p>
            <a:r>
              <a:rPr lang="en-IN" sz="2000" dirty="0">
                <a:solidFill>
                  <a:schemeClr val="bg1"/>
                </a:solidFill>
                <a:latin typeface="HP Simplified" panose="020B0604020204020204" pitchFamily="34" charset="0"/>
              </a:rPr>
              <a:t>A) Ornithine derivatives e.g. nicotine:-</a:t>
            </a:r>
          </a:p>
          <a:p>
            <a:r>
              <a:rPr lang="en-IN" sz="2000" dirty="0">
                <a:solidFill>
                  <a:schemeClr val="bg1"/>
                </a:solidFill>
                <a:latin typeface="HP Simplified" panose="020B0604020204020204" pitchFamily="34" charset="0"/>
              </a:rPr>
              <a:t>Ornithine is a precursor of the cyclic pyrrolidines which are found in the alkaloids of tobacco (nicotine, nornicotine) and in the solanaceae family.</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Biosynthesis of Alkaloids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72</a:t>
            </a:fld>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71" y="4052543"/>
            <a:ext cx="4419702" cy="2594395"/>
          </a:xfrm>
          <a:prstGeom prst="rect">
            <a:avLst/>
          </a:prstGeom>
        </p:spPr>
      </p:pic>
    </p:spTree>
    <p:extLst>
      <p:ext uri="{BB962C8B-B14F-4D97-AF65-F5344CB8AC3E}">
        <p14:creationId xmlns:p14="http://schemas.microsoft.com/office/powerpoint/2010/main" val="3171968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B) Tryptophan derivatives e.g. Vinca alkaloids:-</a:t>
            </a:r>
          </a:p>
          <a:p>
            <a:r>
              <a:rPr lang="en-IN" sz="2000" dirty="0">
                <a:solidFill>
                  <a:schemeClr val="bg1"/>
                </a:solidFill>
                <a:latin typeface="HP Simplified" panose="020B0604020204020204" pitchFamily="34" charset="0"/>
              </a:rPr>
              <a:t>Tryptophan and its decarboxylated product tryptamine are the precursors for the biosynthesis of a broad variety of indole alkaloids of which the vinca alkaloids are the examples.</a:t>
            </a:r>
          </a:p>
          <a:p>
            <a:endParaRPr lang="en-IN" sz="2000" dirty="0">
              <a:latin typeface="HP Simplified" panose="020B0604020204020204" pitchFamily="34" charset="0"/>
            </a:endParaRP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73</a:t>
            </a:fld>
            <a:endParaRPr lang="en-US" noProof="0" dirty="0"/>
          </a:p>
        </p:txBody>
      </p:sp>
    </p:spTree>
    <p:extLst>
      <p:ext uri="{BB962C8B-B14F-4D97-AF65-F5344CB8AC3E}">
        <p14:creationId xmlns:p14="http://schemas.microsoft.com/office/powerpoint/2010/main" val="3576177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314" y="130016"/>
            <a:ext cx="7734591" cy="6597967"/>
          </a:xfrm>
          <a:prstGeom prst="rect">
            <a:avLst/>
          </a:prstGeo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74</a:t>
            </a:fld>
            <a:endParaRPr lang="en-US" noProof="0" dirty="0"/>
          </a:p>
        </p:txBody>
      </p:sp>
      <p:sp>
        <p:nvSpPr>
          <p:cNvPr id="2" name="TextBox 1">
            <a:extLst>
              <a:ext uri="{FF2B5EF4-FFF2-40B4-BE49-F238E27FC236}">
                <a16:creationId xmlns:a16="http://schemas.microsoft.com/office/drawing/2014/main" id="{12DC4528-CB56-16EC-019A-3C7AA6E8BBEC}"/>
              </a:ext>
            </a:extLst>
          </p:cNvPr>
          <p:cNvSpPr txBox="1"/>
          <p:nvPr/>
        </p:nvSpPr>
        <p:spPr>
          <a:xfrm rot="5400000">
            <a:off x="10042611" y="2776364"/>
            <a:ext cx="1107996" cy="1539191"/>
          </a:xfrm>
          <a:prstGeom prst="rect">
            <a:avLst/>
          </a:prstGeom>
          <a:noFill/>
        </p:spPr>
        <p:txBody>
          <a:bodyPr vert="vert270" wrap="square" rtlCol="0">
            <a:spAutoFit/>
          </a:bodyPr>
          <a:lstStyle/>
          <a:p>
            <a:r>
              <a:rPr lang="en-IN" sz="2000" dirty="0">
                <a:solidFill>
                  <a:schemeClr val="bg1"/>
                </a:solidFill>
                <a:latin typeface="HP Simplified" panose="020B0604020204020204" pitchFamily="34" charset="0"/>
              </a:rPr>
              <a:t>Biosynthesis of vinca alkaloids</a:t>
            </a:r>
          </a:p>
        </p:txBody>
      </p:sp>
    </p:spTree>
    <p:extLst>
      <p:ext uri="{BB962C8B-B14F-4D97-AF65-F5344CB8AC3E}">
        <p14:creationId xmlns:p14="http://schemas.microsoft.com/office/powerpoint/2010/main" val="1711660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63772380"/>
              </p:ext>
            </p:extLst>
          </p:nvPr>
        </p:nvGraphicFramePr>
        <p:xfrm>
          <a:off x="1726997" y="1098800"/>
          <a:ext cx="9469606" cy="5207905"/>
        </p:xfrm>
        <a:graphic>
          <a:graphicData uri="http://schemas.openxmlformats.org/drawingml/2006/table">
            <a:tbl>
              <a:tblPr firstRow="1" bandRow="1">
                <a:tableStyleId>{9DCAF9ED-07DC-4A11-8D7F-57B35C25682E}</a:tableStyleId>
              </a:tblPr>
              <a:tblGrid>
                <a:gridCol w="4734803">
                  <a:extLst>
                    <a:ext uri="{9D8B030D-6E8A-4147-A177-3AD203B41FA5}">
                      <a16:colId xmlns:a16="http://schemas.microsoft.com/office/drawing/2014/main" val="20000"/>
                    </a:ext>
                  </a:extLst>
                </a:gridCol>
                <a:gridCol w="4734803">
                  <a:extLst>
                    <a:ext uri="{9D8B030D-6E8A-4147-A177-3AD203B41FA5}">
                      <a16:colId xmlns:a16="http://schemas.microsoft.com/office/drawing/2014/main" val="20001"/>
                    </a:ext>
                  </a:extLst>
                </a:gridCol>
              </a:tblGrid>
              <a:tr h="251555">
                <a:tc>
                  <a:txBody>
                    <a:bodyPr/>
                    <a:lstStyle/>
                    <a:p>
                      <a:pPr algn="ctr"/>
                      <a:r>
                        <a:rPr lang="en-IN" b="0" dirty="0"/>
                        <a:t>Name of the alkaloid</a:t>
                      </a:r>
                      <a:endParaRPr lang="en-IN" b="0" dirty="0">
                        <a:latin typeface="HP Simplified" panose="020B0604020204020204" pitchFamily="34" charset="0"/>
                      </a:endParaRPr>
                    </a:p>
                  </a:txBody>
                  <a:tcPr/>
                </a:tc>
                <a:tc>
                  <a:txBody>
                    <a:bodyPr/>
                    <a:lstStyle/>
                    <a:p>
                      <a:pPr algn="ctr"/>
                      <a:r>
                        <a:rPr lang="en-IN" b="0" dirty="0"/>
                        <a:t>Use</a:t>
                      </a:r>
                      <a:endParaRPr lang="en-IN" b="0" dirty="0">
                        <a:latin typeface="HP Simplified" panose="020B0604020204020204" pitchFamily="34" charset="0"/>
                      </a:endParaRPr>
                    </a:p>
                  </a:txBody>
                  <a:tcPr/>
                </a:tc>
                <a:extLst>
                  <a:ext uri="{0D108BD9-81ED-4DB2-BD59-A6C34878D82A}">
                    <a16:rowId xmlns:a16="http://schemas.microsoft.com/office/drawing/2014/main" val="10000"/>
                  </a:ext>
                </a:extLst>
              </a:tr>
              <a:tr h="468286">
                <a:tc>
                  <a:txBody>
                    <a:bodyPr/>
                    <a:lstStyle/>
                    <a:p>
                      <a:pPr algn="ctr"/>
                      <a:r>
                        <a:rPr lang="en-IN" dirty="0"/>
                        <a:t>Atropine</a:t>
                      </a:r>
                      <a:endParaRPr lang="en-IN" dirty="0">
                        <a:latin typeface="HP Simplified" panose="020B0604020204020204" pitchFamily="34" charset="0"/>
                      </a:endParaRPr>
                    </a:p>
                  </a:txBody>
                  <a:tcPr/>
                </a:tc>
                <a:tc>
                  <a:txBody>
                    <a:bodyPr/>
                    <a:lstStyle/>
                    <a:p>
                      <a:r>
                        <a:rPr lang="en-IN" dirty="0"/>
                        <a:t>Treatment</a:t>
                      </a:r>
                      <a:r>
                        <a:rPr lang="en-IN" baseline="0" dirty="0"/>
                        <a:t> of bradycardia, poisoning by nerve agents</a:t>
                      </a:r>
                      <a:endParaRPr lang="en-IN" dirty="0">
                        <a:latin typeface="HP Simplified" panose="020B0604020204020204" pitchFamily="34" charset="0"/>
                      </a:endParaRPr>
                    </a:p>
                  </a:txBody>
                  <a:tcPr/>
                </a:tc>
                <a:extLst>
                  <a:ext uri="{0D108BD9-81ED-4DB2-BD59-A6C34878D82A}">
                    <a16:rowId xmlns:a16="http://schemas.microsoft.com/office/drawing/2014/main" val="10001"/>
                  </a:ext>
                </a:extLst>
              </a:tr>
              <a:tr h="359920">
                <a:tc>
                  <a:txBody>
                    <a:bodyPr/>
                    <a:lstStyle/>
                    <a:p>
                      <a:pPr algn="ctr"/>
                      <a:r>
                        <a:rPr lang="en-IN" dirty="0"/>
                        <a:t>Caffeine</a:t>
                      </a:r>
                      <a:endParaRPr lang="en-IN" dirty="0">
                        <a:latin typeface="HP Simplified" panose="020B0604020204020204" pitchFamily="34" charset="0"/>
                      </a:endParaRPr>
                    </a:p>
                  </a:txBody>
                  <a:tcPr/>
                </a:tc>
                <a:tc>
                  <a:txBody>
                    <a:bodyPr/>
                    <a:lstStyle/>
                    <a:p>
                      <a:r>
                        <a:rPr lang="en-IN" dirty="0"/>
                        <a:t>CNS stimulant, improves athletic performance</a:t>
                      </a:r>
                      <a:endParaRPr lang="en-IN" dirty="0">
                        <a:latin typeface="HP Simplified" panose="020B0604020204020204" pitchFamily="34" charset="0"/>
                      </a:endParaRPr>
                    </a:p>
                  </a:txBody>
                  <a:tcPr/>
                </a:tc>
                <a:extLst>
                  <a:ext uri="{0D108BD9-81ED-4DB2-BD59-A6C34878D82A}">
                    <a16:rowId xmlns:a16="http://schemas.microsoft.com/office/drawing/2014/main" val="10002"/>
                  </a:ext>
                </a:extLst>
              </a:tr>
              <a:tr h="359920">
                <a:tc>
                  <a:txBody>
                    <a:bodyPr/>
                    <a:lstStyle/>
                    <a:p>
                      <a:pPr algn="ctr"/>
                      <a:r>
                        <a:rPr lang="en-IN" dirty="0"/>
                        <a:t>Cocaine</a:t>
                      </a:r>
                      <a:endParaRPr lang="en-IN" dirty="0">
                        <a:latin typeface="HP Simplified" panose="020B0604020204020204" pitchFamily="34" charset="0"/>
                      </a:endParaRPr>
                    </a:p>
                  </a:txBody>
                  <a:tcPr/>
                </a:tc>
                <a:tc>
                  <a:txBody>
                    <a:bodyPr/>
                    <a:lstStyle/>
                    <a:p>
                      <a:r>
                        <a:rPr lang="en-IN" dirty="0"/>
                        <a:t>Nasal</a:t>
                      </a:r>
                      <a:r>
                        <a:rPr lang="en-IN" baseline="0" dirty="0"/>
                        <a:t> surgery, illegal recreational drug</a:t>
                      </a:r>
                      <a:endParaRPr lang="en-IN" dirty="0">
                        <a:latin typeface="HP Simplified" panose="020B0604020204020204" pitchFamily="34" charset="0"/>
                      </a:endParaRPr>
                    </a:p>
                  </a:txBody>
                  <a:tcPr/>
                </a:tc>
                <a:extLst>
                  <a:ext uri="{0D108BD9-81ED-4DB2-BD59-A6C34878D82A}">
                    <a16:rowId xmlns:a16="http://schemas.microsoft.com/office/drawing/2014/main" val="10003"/>
                  </a:ext>
                </a:extLst>
              </a:tr>
              <a:tr h="468286">
                <a:tc>
                  <a:txBody>
                    <a:bodyPr/>
                    <a:lstStyle/>
                    <a:p>
                      <a:pPr algn="ctr"/>
                      <a:r>
                        <a:rPr lang="en-IN" dirty="0"/>
                        <a:t>Codeine</a:t>
                      </a:r>
                      <a:endParaRPr lang="en-IN" dirty="0">
                        <a:latin typeface="HP Simplified" panose="020B0604020204020204" pitchFamily="34" charset="0"/>
                      </a:endParaRPr>
                    </a:p>
                  </a:txBody>
                  <a:tcPr/>
                </a:tc>
                <a:tc>
                  <a:txBody>
                    <a:bodyPr/>
                    <a:lstStyle/>
                    <a:p>
                      <a:r>
                        <a:rPr lang="en-IN" dirty="0"/>
                        <a:t>Relieves</a:t>
                      </a:r>
                      <a:r>
                        <a:rPr lang="en-IN" baseline="0" dirty="0"/>
                        <a:t> coughing, treatment of diarrhoea</a:t>
                      </a:r>
                      <a:endParaRPr lang="en-IN" dirty="0">
                        <a:latin typeface="HP Simplified" panose="020B0604020204020204" pitchFamily="34" charset="0"/>
                      </a:endParaRPr>
                    </a:p>
                  </a:txBody>
                  <a:tcPr/>
                </a:tc>
                <a:extLst>
                  <a:ext uri="{0D108BD9-81ED-4DB2-BD59-A6C34878D82A}">
                    <a16:rowId xmlns:a16="http://schemas.microsoft.com/office/drawing/2014/main" val="10004"/>
                  </a:ext>
                </a:extLst>
              </a:tr>
              <a:tr h="468286">
                <a:tc>
                  <a:txBody>
                    <a:bodyPr/>
                    <a:lstStyle/>
                    <a:p>
                      <a:pPr algn="ctr"/>
                      <a:r>
                        <a:rPr lang="en-IN" dirty="0"/>
                        <a:t>Hyoscyamine</a:t>
                      </a:r>
                      <a:endParaRPr lang="en-IN" dirty="0">
                        <a:latin typeface="HP Simplified" panose="020B0604020204020204" pitchFamily="34" charset="0"/>
                      </a:endParaRPr>
                    </a:p>
                  </a:txBody>
                  <a:tcPr/>
                </a:tc>
                <a:tc>
                  <a:txBody>
                    <a:bodyPr/>
                    <a:lstStyle/>
                    <a:p>
                      <a:pPr algn="l"/>
                      <a:r>
                        <a:rPr lang="en-IN" dirty="0"/>
                        <a:t>Relief of spasms due to lower abdominal and bladder disorders</a:t>
                      </a:r>
                      <a:endParaRPr lang="en-IN" dirty="0">
                        <a:latin typeface="HP Simplified" panose="020B0604020204020204" pitchFamily="34" charset="0"/>
                      </a:endParaRPr>
                    </a:p>
                  </a:txBody>
                  <a:tcPr/>
                </a:tc>
                <a:extLst>
                  <a:ext uri="{0D108BD9-81ED-4DB2-BD59-A6C34878D82A}">
                    <a16:rowId xmlns:a16="http://schemas.microsoft.com/office/drawing/2014/main" val="10005"/>
                  </a:ext>
                </a:extLst>
              </a:tr>
              <a:tr h="359920">
                <a:tc>
                  <a:txBody>
                    <a:bodyPr/>
                    <a:lstStyle/>
                    <a:p>
                      <a:pPr algn="ctr"/>
                      <a:r>
                        <a:rPr lang="en-IN" dirty="0"/>
                        <a:t>Morphine</a:t>
                      </a:r>
                      <a:endParaRPr lang="en-IN" dirty="0">
                        <a:latin typeface="HP Simplified" panose="020B0604020204020204" pitchFamily="34" charset="0"/>
                      </a:endParaRPr>
                    </a:p>
                  </a:txBody>
                  <a:tcPr/>
                </a:tc>
                <a:tc>
                  <a:txBody>
                    <a:bodyPr/>
                    <a:lstStyle/>
                    <a:p>
                      <a:r>
                        <a:rPr lang="en-IN" dirty="0"/>
                        <a:t>Treatment</a:t>
                      </a:r>
                      <a:r>
                        <a:rPr lang="en-IN" baseline="0" dirty="0"/>
                        <a:t> of acute and chronic severe pain</a:t>
                      </a:r>
                      <a:endParaRPr lang="en-IN" dirty="0">
                        <a:latin typeface="HP Simplified" panose="020B0604020204020204" pitchFamily="34" charset="0"/>
                      </a:endParaRPr>
                    </a:p>
                  </a:txBody>
                  <a:tcPr/>
                </a:tc>
                <a:extLst>
                  <a:ext uri="{0D108BD9-81ED-4DB2-BD59-A6C34878D82A}">
                    <a16:rowId xmlns:a16="http://schemas.microsoft.com/office/drawing/2014/main" val="10006"/>
                  </a:ext>
                </a:extLst>
              </a:tr>
              <a:tr h="685016">
                <a:tc>
                  <a:txBody>
                    <a:bodyPr/>
                    <a:lstStyle/>
                    <a:p>
                      <a:pPr algn="ctr"/>
                      <a:r>
                        <a:rPr lang="en-IN" dirty="0"/>
                        <a:t>Nicotine</a:t>
                      </a:r>
                      <a:endParaRPr lang="en-IN" dirty="0">
                        <a:latin typeface="HP Simplified" panose="020B0604020204020204" pitchFamily="34" charset="0"/>
                      </a:endParaRPr>
                    </a:p>
                  </a:txBody>
                  <a:tcPr/>
                </a:tc>
                <a:tc>
                  <a:txBody>
                    <a:bodyPr/>
                    <a:lstStyle/>
                    <a:p>
                      <a:r>
                        <a:rPr lang="en-IN" dirty="0"/>
                        <a:t>Treatment of nicotine</a:t>
                      </a:r>
                      <a:r>
                        <a:rPr lang="en-IN" baseline="0" dirty="0"/>
                        <a:t> dependence, insecticide, cigarettes, e-cigarettes, etc.</a:t>
                      </a:r>
                      <a:endParaRPr lang="en-IN" dirty="0">
                        <a:latin typeface="HP Simplified" panose="020B0604020204020204" pitchFamily="34" charset="0"/>
                      </a:endParaRPr>
                    </a:p>
                  </a:txBody>
                  <a:tcPr/>
                </a:tc>
                <a:extLst>
                  <a:ext uri="{0D108BD9-81ED-4DB2-BD59-A6C34878D82A}">
                    <a16:rowId xmlns:a16="http://schemas.microsoft.com/office/drawing/2014/main" val="10007"/>
                  </a:ext>
                </a:extLst>
              </a:tr>
              <a:tr h="576651">
                <a:tc>
                  <a:txBody>
                    <a:bodyPr/>
                    <a:lstStyle/>
                    <a:p>
                      <a:pPr algn="ctr"/>
                      <a:r>
                        <a:rPr lang="en-IN" dirty="0"/>
                        <a:t>Quinine</a:t>
                      </a:r>
                      <a:endParaRPr lang="en-IN" dirty="0">
                        <a:latin typeface="HP Simplified" panose="020B0604020204020204" pitchFamily="34" charset="0"/>
                      </a:endParaRPr>
                    </a:p>
                  </a:txBody>
                  <a:tcPr/>
                </a:tc>
                <a:tc>
                  <a:txBody>
                    <a:bodyPr/>
                    <a:lstStyle/>
                    <a:p>
                      <a:r>
                        <a:rPr lang="en-IN" dirty="0"/>
                        <a:t>Alternative anti-malarial, beverages, standard in photochemistry</a:t>
                      </a:r>
                      <a:endParaRPr lang="en-IN" dirty="0">
                        <a:latin typeface="HP Simplified" panose="020B0604020204020204" pitchFamily="34" charset="0"/>
                      </a:endParaRPr>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1352600" y="0"/>
            <a:ext cx="10218400" cy="1098800"/>
          </a:xfrm>
        </p:spPr>
        <p:txBody>
          <a:bodyPr/>
          <a:lstStyle/>
          <a:p>
            <a:r>
              <a:rPr lang="en-IN" sz="4000" dirty="0">
                <a:solidFill>
                  <a:schemeClr val="accent1">
                    <a:lumMod val="60000"/>
                    <a:lumOff val="40000"/>
                  </a:schemeClr>
                </a:solidFill>
              </a:rPr>
              <a:t>Role of alkaloids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75</a:t>
            </a:fld>
            <a:endParaRPr lang="en-US" noProof="0" dirty="0"/>
          </a:p>
        </p:txBody>
      </p:sp>
    </p:spTree>
    <p:extLst>
      <p:ext uri="{BB962C8B-B14F-4D97-AF65-F5344CB8AC3E}">
        <p14:creationId xmlns:p14="http://schemas.microsoft.com/office/powerpoint/2010/main" val="761175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500" y="304355"/>
            <a:ext cx="2714625" cy="1685925"/>
          </a:xfrm>
        </p:spPr>
      </p:pic>
      <p:sp>
        <p:nvSpPr>
          <p:cNvPr id="4" name="Slide Number Placeholder 3"/>
          <p:cNvSpPr>
            <a:spLocks noGrp="1"/>
          </p:cNvSpPr>
          <p:nvPr>
            <p:ph type="sldNum" sz="quarter" idx="11"/>
          </p:nvPr>
        </p:nvSpPr>
        <p:spPr/>
        <p:txBody>
          <a:bodyPr/>
          <a:lstStyle/>
          <a:p>
            <a:fld id="{19B51A1E-902D-48AF-9020-955120F399B6}" type="slidenum">
              <a:rPr lang="en-US" noProof="0" smtClean="0"/>
              <a:pPr/>
              <a:t>76</a:t>
            </a:fld>
            <a:endParaRPr lang="en-US"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961" y="209550"/>
            <a:ext cx="2419350" cy="18954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158" y="394842"/>
            <a:ext cx="3048000" cy="1504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875" y="3953114"/>
            <a:ext cx="2381250" cy="1905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6575" y="3924301"/>
            <a:ext cx="2762250" cy="16573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5850" y="3251955"/>
            <a:ext cx="2888471" cy="2774950"/>
          </a:xfrm>
          <a:prstGeom prst="rect">
            <a:avLst/>
          </a:prstGeom>
        </p:spPr>
      </p:pic>
      <p:sp>
        <p:nvSpPr>
          <p:cNvPr id="2" name="TextBox 1">
            <a:extLst>
              <a:ext uri="{FF2B5EF4-FFF2-40B4-BE49-F238E27FC236}">
                <a16:creationId xmlns:a16="http://schemas.microsoft.com/office/drawing/2014/main" id="{4DCFD670-3D44-00F4-8F40-AEAE3317084A}"/>
              </a:ext>
            </a:extLst>
          </p:cNvPr>
          <p:cNvSpPr txBox="1"/>
          <p:nvPr/>
        </p:nvSpPr>
        <p:spPr>
          <a:xfrm flipH="1">
            <a:off x="2037873" y="2105025"/>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Atropine</a:t>
            </a:r>
          </a:p>
        </p:txBody>
      </p:sp>
      <p:sp>
        <p:nvSpPr>
          <p:cNvPr id="13" name="TextBox 12">
            <a:extLst>
              <a:ext uri="{FF2B5EF4-FFF2-40B4-BE49-F238E27FC236}">
                <a16:creationId xmlns:a16="http://schemas.microsoft.com/office/drawing/2014/main" id="{1A50D32A-0F51-49A9-0BB4-DF029809D6EA}"/>
              </a:ext>
            </a:extLst>
          </p:cNvPr>
          <p:cNvSpPr txBox="1"/>
          <p:nvPr/>
        </p:nvSpPr>
        <p:spPr>
          <a:xfrm flipH="1">
            <a:off x="6053423" y="2277354"/>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Caffeine</a:t>
            </a:r>
          </a:p>
        </p:txBody>
      </p:sp>
      <p:sp>
        <p:nvSpPr>
          <p:cNvPr id="16" name="TextBox 15">
            <a:extLst>
              <a:ext uri="{FF2B5EF4-FFF2-40B4-BE49-F238E27FC236}">
                <a16:creationId xmlns:a16="http://schemas.microsoft.com/office/drawing/2014/main" id="{D22959B3-0C36-B4AB-9941-0682D4058C46}"/>
              </a:ext>
            </a:extLst>
          </p:cNvPr>
          <p:cNvSpPr txBox="1"/>
          <p:nvPr/>
        </p:nvSpPr>
        <p:spPr>
          <a:xfrm flipH="1">
            <a:off x="9767729" y="2277354"/>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Cocaine</a:t>
            </a:r>
          </a:p>
        </p:txBody>
      </p:sp>
      <p:sp>
        <p:nvSpPr>
          <p:cNvPr id="17" name="TextBox 16">
            <a:extLst>
              <a:ext uri="{FF2B5EF4-FFF2-40B4-BE49-F238E27FC236}">
                <a16:creationId xmlns:a16="http://schemas.microsoft.com/office/drawing/2014/main" id="{DAE578F3-C373-6451-EE62-34E7E8C54E91}"/>
              </a:ext>
            </a:extLst>
          </p:cNvPr>
          <p:cNvSpPr txBox="1"/>
          <p:nvPr/>
        </p:nvSpPr>
        <p:spPr>
          <a:xfrm flipH="1">
            <a:off x="2037873" y="5946418"/>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Codeine</a:t>
            </a:r>
          </a:p>
        </p:txBody>
      </p:sp>
      <p:sp>
        <p:nvSpPr>
          <p:cNvPr id="18" name="TextBox 17">
            <a:extLst>
              <a:ext uri="{FF2B5EF4-FFF2-40B4-BE49-F238E27FC236}">
                <a16:creationId xmlns:a16="http://schemas.microsoft.com/office/drawing/2014/main" id="{C8056206-7680-84D5-EBA0-26A970F2B39C}"/>
              </a:ext>
            </a:extLst>
          </p:cNvPr>
          <p:cNvSpPr txBox="1"/>
          <p:nvPr/>
        </p:nvSpPr>
        <p:spPr>
          <a:xfrm flipH="1">
            <a:off x="5617712" y="5858114"/>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Hyoscyamine</a:t>
            </a:r>
          </a:p>
        </p:txBody>
      </p:sp>
      <p:sp>
        <p:nvSpPr>
          <p:cNvPr id="19" name="TextBox 18">
            <a:extLst>
              <a:ext uri="{FF2B5EF4-FFF2-40B4-BE49-F238E27FC236}">
                <a16:creationId xmlns:a16="http://schemas.microsoft.com/office/drawing/2014/main" id="{7E74D536-07BC-B595-C99E-4D8E0E124A71}"/>
              </a:ext>
            </a:extLst>
          </p:cNvPr>
          <p:cNvSpPr txBox="1"/>
          <p:nvPr/>
        </p:nvSpPr>
        <p:spPr>
          <a:xfrm flipH="1">
            <a:off x="9718045" y="6146473"/>
            <a:ext cx="2714625" cy="400110"/>
          </a:xfrm>
          <a:prstGeom prst="rect">
            <a:avLst/>
          </a:prstGeom>
          <a:noFill/>
        </p:spPr>
        <p:txBody>
          <a:bodyPr wrap="square" rtlCol="0">
            <a:spAutoFit/>
          </a:bodyPr>
          <a:lstStyle/>
          <a:p>
            <a:r>
              <a:rPr lang="en-IN" sz="2000" dirty="0">
                <a:solidFill>
                  <a:schemeClr val="bg1"/>
                </a:solidFill>
                <a:latin typeface="HP Simplified" panose="020B0604020204020204" pitchFamily="34" charset="0"/>
              </a:rPr>
              <a:t>Morphine</a:t>
            </a:r>
          </a:p>
        </p:txBody>
      </p:sp>
    </p:spTree>
    <p:extLst>
      <p:ext uri="{BB962C8B-B14F-4D97-AF65-F5344CB8AC3E}">
        <p14:creationId xmlns:p14="http://schemas.microsoft.com/office/powerpoint/2010/main" val="4128687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1AA911-5E9B-0BF2-FFD4-84B9944584EA}"/>
              </a:ext>
            </a:extLst>
          </p:cNvPr>
          <p:cNvSpPr>
            <a:spLocks noGrp="1"/>
          </p:cNvSpPr>
          <p:nvPr>
            <p:ph type="sldNum" sz="quarter" idx="11"/>
          </p:nvPr>
        </p:nvSpPr>
        <p:spPr/>
        <p:txBody>
          <a:bodyPr/>
          <a:lstStyle/>
          <a:p>
            <a:fld id="{19B51A1E-902D-48AF-9020-955120F399B6}" type="slidenum">
              <a:rPr lang="en-US" noProof="0" smtClean="0"/>
              <a:pPr/>
              <a:t>77</a:t>
            </a:fld>
            <a:endParaRPr lang="en-US" noProof="0" dirty="0"/>
          </a:p>
        </p:txBody>
      </p:sp>
      <p:pic>
        <p:nvPicPr>
          <p:cNvPr id="13" name="Picture 12" descr="A picture containing text&#10;&#10;Description automatically generated">
            <a:extLst>
              <a:ext uri="{FF2B5EF4-FFF2-40B4-BE49-F238E27FC236}">
                <a16:creationId xmlns:a16="http://schemas.microsoft.com/office/drawing/2014/main" id="{0896AC72-C4CB-0CA9-04CC-3B4C1CEBEB6F}"/>
              </a:ext>
            </a:extLst>
          </p:cNvPr>
          <p:cNvPicPr>
            <a:picLocks noChangeAspect="1"/>
          </p:cNvPicPr>
          <p:nvPr/>
        </p:nvPicPr>
        <p:blipFill>
          <a:blip r:embed="rId2"/>
          <a:stretch>
            <a:fillRect/>
          </a:stretch>
        </p:blipFill>
        <p:spPr>
          <a:xfrm>
            <a:off x="0" y="0"/>
            <a:ext cx="6775735" cy="6775735"/>
          </a:xfrm>
          <a:prstGeom prst="rect">
            <a:avLst/>
          </a:prstGeom>
        </p:spPr>
      </p:pic>
      <p:pic>
        <p:nvPicPr>
          <p:cNvPr id="17" name="Picture 16" descr="A glass of water with a lemon slice on top&#10;&#10;Description automatically generated with low confidence">
            <a:extLst>
              <a:ext uri="{FF2B5EF4-FFF2-40B4-BE49-F238E27FC236}">
                <a16:creationId xmlns:a16="http://schemas.microsoft.com/office/drawing/2014/main" id="{D7C1486F-D050-52EF-F0CB-0434A3C881B6}"/>
              </a:ext>
            </a:extLst>
          </p:cNvPr>
          <p:cNvPicPr>
            <a:picLocks noChangeAspect="1"/>
          </p:cNvPicPr>
          <p:nvPr/>
        </p:nvPicPr>
        <p:blipFill>
          <a:blip r:embed="rId3"/>
          <a:stretch>
            <a:fillRect/>
          </a:stretch>
        </p:blipFill>
        <p:spPr>
          <a:xfrm>
            <a:off x="6871591" y="1473494"/>
            <a:ext cx="5183539" cy="3460012"/>
          </a:xfrm>
          <a:prstGeom prst="rect">
            <a:avLst/>
          </a:prstGeom>
        </p:spPr>
      </p:pic>
      <p:sp>
        <p:nvSpPr>
          <p:cNvPr id="18" name="TextBox 17">
            <a:extLst>
              <a:ext uri="{FF2B5EF4-FFF2-40B4-BE49-F238E27FC236}">
                <a16:creationId xmlns:a16="http://schemas.microsoft.com/office/drawing/2014/main" id="{94A77F43-DA88-9DA0-C05C-088E3CA054A6}"/>
              </a:ext>
            </a:extLst>
          </p:cNvPr>
          <p:cNvSpPr txBox="1"/>
          <p:nvPr/>
        </p:nvSpPr>
        <p:spPr>
          <a:xfrm>
            <a:off x="7809997" y="5284382"/>
            <a:ext cx="3306726" cy="400110"/>
          </a:xfrm>
          <a:prstGeom prst="rect">
            <a:avLst/>
          </a:prstGeom>
          <a:noFill/>
        </p:spPr>
        <p:txBody>
          <a:bodyPr wrap="square" rtlCol="0">
            <a:spAutoFit/>
          </a:bodyPr>
          <a:lstStyle/>
          <a:p>
            <a:pPr algn="ctr"/>
            <a:r>
              <a:rPr lang="en-IN" sz="2000" dirty="0">
                <a:solidFill>
                  <a:schemeClr val="bg1"/>
                </a:solidFill>
                <a:latin typeface="HP Simplified" panose="020B0604020204020204" pitchFamily="34" charset="0"/>
              </a:rPr>
              <a:t>Gin and Tonic</a:t>
            </a:r>
          </a:p>
        </p:txBody>
      </p:sp>
    </p:spTree>
    <p:extLst>
      <p:ext uri="{BB962C8B-B14F-4D97-AF65-F5344CB8AC3E}">
        <p14:creationId xmlns:p14="http://schemas.microsoft.com/office/powerpoint/2010/main" val="4285172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We had seen earlier distinct pathways for the production of different classes of secondary metabolites in plants.</a:t>
            </a:r>
          </a:p>
          <a:p>
            <a:r>
              <a:rPr lang="en-IN" sz="2000" dirty="0">
                <a:solidFill>
                  <a:schemeClr val="bg1"/>
                </a:solidFill>
                <a:latin typeface="HP Simplified" panose="020B0604020204020204" pitchFamily="34" charset="0"/>
              </a:rPr>
              <a:t>But, in actuality, all of these pathways are inter-related to each other.</a:t>
            </a:r>
          </a:p>
          <a:p>
            <a:r>
              <a:rPr lang="en-IN" sz="2000" dirty="0">
                <a:solidFill>
                  <a:schemeClr val="bg1"/>
                </a:solidFill>
                <a:latin typeface="HP Simplified" panose="020B0604020204020204" pitchFamily="34" charset="0"/>
              </a:rPr>
              <a:t>This is because a single primary metabolite produced by plants is used as a precursor for the production of many secondary metabolites.</a:t>
            </a:r>
          </a:p>
          <a:p>
            <a:r>
              <a:rPr lang="en-IN" sz="2000" dirty="0">
                <a:solidFill>
                  <a:schemeClr val="bg1"/>
                </a:solidFill>
                <a:latin typeface="HP Simplified" panose="020B0604020204020204" pitchFamily="34" charset="0"/>
              </a:rPr>
              <a:t>The three main pathways that form a part of this “integrated pathway” for the production of secondary metabolites are:-</a:t>
            </a:r>
          </a:p>
          <a:p>
            <a:r>
              <a:rPr lang="en-IN" sz="2000" dirty="0">
                <a:solidFill>
                  <a:schemeClr val="bg1"/>
                </a:solidFill>
                <a:latin typeface="HP Simplified" panose="020B0604020204020204" pitchFamily="34" charset="0"/>
              </a:rPr>
              <a:t>A) Acetate-Mevalonate Pathway/Mevalonic acid Pathway</a:t>
            </a:r>
          </a:p>
          <a:p>
            <a:r>
              <a:rPr lang="en-IN" sz="2000" dirty="0">
                <a:solidFill>
                  <a:schemeClr val="bg1"/>
                </a:solidFill>
                <a:latin typeface="HP Simplified" panose="020B0604020204020204" pitchFamily="34" charset="0"/>
              </a:rPr>
              <a:t>B) Acetate-Malonate Pathway/MEP Pathway</a:t>
            </a:r>
          </a:p>
          <a:p>
            <a:r>
              <a:rPr lang="en-IN" sz="2000" dirty="0">
                <a:solidFill>
                  <a:schemeClr val="bg1"/>
                </a:solidFill>
                <a:latin typeface="HP Simplified" panose="020B0604020204020204" pitchFamily="34" charset="0"/>
              </a:rPr>
              <a:t>C) Shikimic acid pathway</a:t>
            </a: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Integrated pathway for the production of secondary metabolites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78</a:t>
            </a:fld>
            <a:endParaRPr lang="en-US" noProof="0" dirty="0"/>
          </a:p>
        </p:txBody>
      </p:sp>
    </p:spTree>
    <p:extLst>
      <p:ext uri="{BB962C8B-B14F-4D97-AF65-F5344CB8AC3E}">
        <p14:creationId xmlns:p14="http://schemas.microsoft.com/office/powerpoint/2010/main" val="3004516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344" y="1557207"/>
            <a:ext cx="5764740" cy="4472350"/>
          </a:xfrm>
        </p:spPr>
      </p:pic>
      <p:sp>
        <p:nvSpPr>
          <p:cNvPr id="3" name="Title 2"/>
          <p:cNvSpPr>
            <a:spLocks noGrp="1"/>
          </p:cNvSpPr>
          <p:nvPr>
            <p:ph type="title"/>
          </p:nvPr>
        </p:nvSpPr>
        <p:spPr/>
        <p:txBody>
          <a:bodyPr/>
          <a:lstStyle/>
          <a:p>
            <a:r>
              <a:rPr lang="en-IN" dirty="0"/>
              <a:t>b</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79</a:t>
            </a:fld>
            <a:endParaRPr lang="en-US" noProof="0" dirty="0"/>
          </a:p>
        </p:txBody>
      </p:sp>
    </p:spTree>
    <p:extLst>
      <p:ext uri="{BB962C8B-B14F-4D97-AF65-F5344CB8AC3E}">
        <p14:creationId xmlns:p14="http://schemas.microsoft.com/office/powerpoint/2010/main" val="372619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0B2B8C-76CB-4756-BA95-955260CF200E}"/>
              </a:ext>
            </a:extLst>
          </p:cNvPr>
          <p:cNvSpPr>
            <a:spLocks noGrp="1"/>
          </p:cNvSpPr>
          <p:nvPr>
            <p:ph idx="1"/>
          </p:nvPr>
        </p:nvSpPr>
        <p:spPr/>
        <p:txBody>
          <a:bodyPr/>
          <a:lstStyle/>
          <a:p>
            <a:r>
              <a:rPr lang="en-IN" sz="2400" dirty="0">
                <a:solidFill>
                  <a:schemeClr val="bg1"/>
                </a:solidFill>
                <a:latin typeface="HP Simplified" panose="020B0604020204020204" pitchFamily="34" charset="0"/>
              </a:rPr>
              <a:t>Apart from these categories/classes of terpenes that we have seen, there is another category of secondary metabolites that have a partial terpenoid skeleton.</a:t>
            </a:r>
          </a:p>
          <a:p>
            <a:r>
              <a:rPr lang="en-IN" sz="2400" dirty="0">
                <a:solidFill>
                  <a:schemeClr val="bg1"/>
                </a:solidFill>
                <a:latin typeface="HP Simplified" panose="020B0604020204020204" pitchFamily="34" charset="0"/>
              </a:rPr>
              <a:t>Such secondary metabolites are known as meroterpenes.</a:t>
            </a:r>
          </a:p>
          <a:p>
            <a:r>
              <a:rPr lang="en-IN" sz="2400" dirty="0">
                <a:solidFill>
                  <a:schemeClr val="bg1"/>
                </a:solidFill>
                <a:latin typeface="HP Simplified" panose="020B0604020204020204" pitchFamily="34" charset="0"/>
              </a:rPr>
              <a:t>They are partially derived from the mevalonic acid pathway and found in animals, plants, bacteria and fungi.</a:t>
            </a:r>
          </a:p>
          <a:p>
            <a:r>
              <a:rPr lang="en-IN" sz="2400" dirty="0">
                <a:solidFill>
                  <a:schemeClr val="bg1"/>
                </a:solidFill>
                <a:latin typeface="HP Simplified" panose="020B0604020204020204" pitchFamily="34" charset="0"/>
              </a:rPr>
              <a:t>Examples of meroterpenes include: -</a:t>
            </a:r>
          </a:p>
          <a:p>
            <a:r>
              <a:rPr lang="en-IN" sz="2400" dirty="0">
                <a:solidFill>
                  <a:schemeClr val="bg1"/>
                </a:solidFill>
                <a:latin typeface="HP Simplified" panose="020B0604020204020204" pitchFamily="34" charset="0"/>
              </a:rPr>
              <a:t>A) Amestolkolide B (found in a mangrove fungus, </a:t>
            </a:r>
            <a:r>
              <a:rPr lang="en-IN" sz="2400" i="1" dirty="0">
                <a:solidFill>
                  <a:schemeClr val="bg1"/>
                </a:solidFill>
                <a:latin typeface="HP Simplified" panose="020B0604020204020204" pitchFamily="34" charset="0"/>
              </a:rPr>
              <a:t>Talaromyces amestolkiae </a:t>
            </a:r>
            <a:r>
              <a:rPr lang="en-IN" sz="2400" dirty="0">
                <a:solidFill>
                  <a:schemeClr val="bg1"/>
                </a:solidFill>
                <a:latin typeface="HP Simplified" panose="020B0604020204020204" pitchFamily="34" charset="0"/>
              </a:rPr>
              <a:t>YX1)</a:t>
            </a:r>
          </a:p>
          <a:p>
            <a:r>
              <a:rPr lang="en-IN" sz="2400" dirty="0">
                <a:solidFill>
                  <a:schemeClr val="bg1"/>
                </a:solidFill>
                <a:latin typeface="HP Simplified" panose="020B0604020204020204" pitchFamily="34" charset="0"/>
              </a:rPr>
              <a:t>B) 6-hydroxy-3-methyl-8-phenylethylbenzo[b]oxepin-5-one (found in liverwort </a:t>
            </a:r>
            <a:r>
              <a:rPr lang="en-IN" sz="2400" i="1" dirty="0">
                <a:solidFill>
                  <a:schemeClr val="bg1"/>
                </a:solidFill>
                <a:latin typeface="HP Simplified" panose="020B0604020204020204" pitchFamily="34" charset="0"/>
              </a:rPr>
              <a:t>Radula sumatrana</a:t>
            </a:r>
            <a:r>
              <a:rPr lang="en-IN" sz="2400" dirty="0">
                <a:solidFill>
                  <a:schemeClr val="bg1"/>
                </a:solidFill>
                <a:latin typeface="HP Simplified" panose="020B0604020204020204" pitchFamily="34" charset="0"/>
              </a:rPr>
              <a:t>)</a:t>
            </a:r>
          </a:p>
          <a:p>
            <a:r>
              <a:rPr lang="en-IN" sz="2400" dirty="0">
                <a:solidFill>
                  <a:schemeClr val="bg1"/>
                </a:solidFill>
                <a:latin typeface="HP Simplified" panose="020B0604020204020204" pitchFamily="34" charset="0"/>
              </a:rPr>
              <a:t>C) Spiroapplanatumines G (found in </a:t>
            </a:r>
            <a:r>
              <a:rPr lang="en-IN" sz="2400" i="1" dirty="0">
                <a:solidFill>
                  <a:schemeClr val="bg1"/>
                </a:solidFill>
                <a:latin typeface="HP Simplified" panose="020B0604020204020204" pitchFamily="34" charset="0"/>
              </a:rPr>
              <a:t>Ganoderma applanatum</a:t>
            </a:r>
            <a:r>
              <a:rPr lang="en-IN" sz="2400" dirty="0">
                <a:solidFill>
                  <a:schemeClr val="bg1"/>
                </a:solidFill>
                <a:latin typeface="HP Simplified" panose="020B0604020204020204" pitchFamily="34" charset="0"/>
              </a:rPr>
              <a:t>, another fungus)</a:t>
            </a:r>
          </a:p>
        </p:txBody>
      </p:sp>
      <p:sp>
        <p:nvSpPr>
          <p:cNvPr id="3" name="Title 2">
            <a:extLst>
              <a:ext uri="{FF2B5EF4-FFF2-40B4-BE49-F238E27FC236}">
                <a16:creationId xmlns:a16="http://schemas.microsoft.com/office/drawing/2014/main" id="{680EE23E-183A-41A4-B7C4-A00F2C822760}"/>
              </a:ext>
            </a:extLst>
          </p:cNvPr>
          <p:cNvSpPr>
            <a:spLocks noGrp="1"/>
          </p:cNvSpPr>
          <p:nvPr>
            <p:ph type="title"/>
          </p:nvPr>
        </p:nvSpPr>
        <p:spPr/>
        <p:txBody>
          <a:bodyPr/>
          <a:lstStyle/>
          <a:p>
            <a:r>
              <a:rPr lang="en-IN" sz="3600" dirty="0">
                <a:solidFill>
                  <a:schemeClr val="bg1"/>
                </a:solidFill>
              </a:rPr>
              <a:t>Meroterpenes</a:t>
            </a:r>
          </a:p>
        </p:txBody>
      </p:sp>
      <p:sp>
        <p:nvSpPr>
          <p:cNvPr id="4" name="Slide Number Placeholder 3">
            <a:extLst>
              <a:ext uri="{FF2B5EF4-FFF2-40B4-BE49-F238E27FC236}">
                <a16:creationId xmlns:a16="http://schemas.microsoft.com/office/drawing/2014/main" id="{4717C52F-C07F-4551-A41F-B9C94E3D192B}"/>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2033666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243" y="1152000"/>
            <a:ext cx="11340000" cy="4952586"/>
          </a:xfrm>
        </p:spPr>
        <p:txBody>
          <a:bodyPr/>
          <a:lstStyle/>
          <a:p>
            <a:r>
              <a:rPr lang="en-IN" sz="2000" dirty="0">
                <a:solidFill>
                  <a:schemeClr val="bg1"/>
                </a:solidFill>
                <a:latin typeface="HP Simplified" panose="020B0604020204020204" pitchFamily="34" charset="0"/>
              </a:rPr>
              <a:t>One</a:t>
            </a:r>
            <a:r>
              <a:rPr lang="en-IN" dirty="0">
                <a:solidFill>
                  <a:schemeClr val="bg1"/>
                </a:solidFill>
              </a:rPr>
              <a:t> </a:t>
            </a:r>
            <a:r>
              <a:rPr lang="en-IN" sz="2000" dirty="0">
                <a:solidFill>
                  <a:schemeClr val="bg1"/>
                </a:solidFill>
                <a:latin typeface="HP Simplified" panose="020B0604020204020204" pitchFamily="34" charset="0"/>
              </a:rPr>
              <a:t>of the most important pathways for the biosynthesis of secondary metabolites in plants is the shikimic acid pathway.</a:t>
            </a:r>
          </a:p>
          <a:p>
            <a:r>
              <a:rPr lang="en-IN" sz="2000" dirty="0">
                <a:solidFill>
                  <a:schemeClr val="bg1"/>
                </a:solidFill>
                <a:latin typeface="HP Simplified" panose="020B0604020204020204" pitchFamily="34" charset="0"/>
              </a:rPr>
              <a:t>This is because this pathway is used to biosynthesise almost all of the phenylpropanoids.</a:t>
            </a:r>
          </a:p>
          <a:p>
            <a:r>
              <a:rPr lang="en-IN" sz="2000" dirty="0">
                <a:solidFill>
                  <a:schemeClr val="bg1"/>
                </a:solidFill>
                <a:latin typeface="HP Simplified" panose="020B0604020204020204" pitchFamily="34" charset="0"/>
              </a:rPr>
              <a:t>The precursors of phenylpropanoids are the aromatic amino acids phenylalanine, tyrosine and tryptophan.</a:t>
            </a:r>
          </a:p>
          <a:p>
            <a:r>
              <a:rPr lang="en-IN" sz="2000" dirty="0">
                <a:solidFill>
                  <a:schemeClr val="bg1"/>
                </a:solidFill>
                <a:latin typeface="HP Simplified" panose="020B0604020204020204" pitchFamily="34" charset="0"/>
              </a:rPr>
              <a:t>These amino acids are in turn formed from phosphoenolpyruvate (PEP) and erythrose-4-phosphate with the help of a series of reactions known as the Shikimic Acid Pathway.</a:t>
            </a:r>
          </a:p>
          <a:p>
            <a:r>
              <a:rPr lang="en-IN" sz="2000" dirty="0">
                <a:solidFill>
                  <a:schemeClr val="bg1"/>
                </a:solidFill>
                <a:latin typeface="HP Simplified" panose="020B0604020204020204" pitchFamily="34" charset="0"/>
              </a:rPr>
              <a:t>The following steps are followed for the synthesis of these amino acids:-</a:t>
            </a:r>
          </a:p>
          <a:p>
            <a:r>
              <a:rPr lang="en-IN" sz="2000" dirty="0">
                <a:solidFill>
                  <a:schemeClr val="bg1"/>
                </a:solidFill>
                <a:latin typeface="HP Simplified" panose="020B0604020204020204" pitchFamily="34" charset="0"/>
              </a:rPr>
              <a:t>1) Condensation of one molecule of erythrose-4-phosphate (from pentose-phosphate pathway) with one molecule of phosphoenolpyruvate (from glycolysis).</a:t>
            </a:r>
          </a:p>
          <a:p>
            <a:r>
              <a:rPr lang="en-IN" sz="2000" dirty="0">
                <a:solidFill>
                  <a:schemeClr val="bg1"/>
                </a:solidFill>
                <a:latin typeface="HP Simplified" panose="020B0604020204020204" pitchFamily="34" charset="0"/>
              </a:rPr>
              <a:t>2) Cyclization and reduction of the resultant 7 carbon sugar to form shikimate/shikimic acid</a:t>
            </a:r>
          </a:p>
          <a:p>
            <a:r>
              <a:rPr lang="en-IN" sz="2000" dirty="0">
                <a:solidFill>
                  <a:schemeClr val="bg1"/>
                </a:solidFill>
                <a:latin typeface="HP Simplified" panose="020B0604020204020204" pitchFamily="34" charset="0"/>
              </a:rPr>
              <a:t>3) Conversion of shikimate to chorismate that is an important branch which forms either phenylalanine and tyrosine or tryptophan.</a:t>
            </a:r>
          </a:p>
          <a:p>
            <a:r>
              <a:rPr lang="en-IN" sz="2000" dirty="0">
                <a:solidFill>
                  <a:schemeClr val="bg1"/>
                </a:solidFill>
                <a:latin typeface="HP Simplified" panose="020B0604020204020204" pitchFamily="34" charset="0"/>
              </a:rPr>
              <a:t>The flow of the pathway is as follows:-</a:t>
            </a: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Shikimic Acid Pathway</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80</a:t>
            </a:fld>
            <a:endParaRPr lang="en-US" noProof="0" dirty="0"/>
          </a:p>
        </p:txBody>
      </p:sp>
    </p:spTree>
    <p:extLst>
      <p:ext uri="{BB962C8B-B14F-4D97-AF65-F5344CB8AC3E}">
        <p14:creationId xmlns:p14="http://schemas.microsoft.com/office/powerpoint/2010/main" val="2510717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IN" sz="2000" dirty="0">
                <a:latin typeface="HP Simplified" panose="020B0604020204020204" pitchFamily="34" charset="0"/>
              </a:rPr>
              <a:t>  </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81</a:t>
            </a:fld>
            <a:endParaRPr lang="en-US" noProof="0"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94" y="1952971"/>
            <a:ext cx="10996929" cy="3758715"/>
          </a:xfrm>
          <a:prstGeom prst="rect">
            <a:avLst/>
          </a:prstGeom>
        </p:spPr>
      </p:pic>
    </p:spTree>
    <p:extLst>
      <p:ext uri="{BB962C8B-B14F-4D97-AF65-F5344CB8AC3E}">
        <p14:creationId xmlns:p14="http://schemas.microsoft.com/office/powerpoint/2010/main" val="3376477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242" y="1345183"/>
            <a:ext cx="11340000" cy="4680000"/>
          </a:xfrm>
        </p:spPr>
        <p:txBody>
          <a:bodyPr/>
          <a:lstStyle/>
          <a:p>
            <a:r>
              <a:rPr lang="en-IN" sz="2000" dirty="0">
                <a:solidFill>
                  <a:schemeClr val="bg1"/>
                </a:solidFill>
                <a:latin typeface="HP Simplified" panose="020B0604020204020204" pitchFamily="34" charset="0"/>
              </a:rPr>
              <a:t>Plant secondary metabolites are a group of naturally occurring compounds that are biosynthesised by different pathways.</a:t>
            </a:r>
          </a:p>
          <a:p>
            <a:pPr marL="0" indent="0">
              <a:buNone/>
            </a:pPr>
            <a:endParaRPr lang="en-IN" sz="2000" dirty="0">
              <a:solidFill>
                <a:schemeClr val="bg1"/>
              </a:solidFill>
              <a:latin typeface="HP Simplified" panose="020B0604020204020204" pitchFamily="34" charset="0"/>
            </a:endParaRPr>
          </a:p>
          <a:p>
            <a:r>
              <a:rPr lang="en-IN" sz="2000" dirty="0">
                <a:solidFill>
                  <a:schemeClr val="bg1"/>
                </a:solidFill>
                <a:latin typeface="HP Simplified" panose="020B0604020204020204" pitchFamily="34" charset="0"/>
              </a:rPr>
              <a:t>Their content in plants and regulation is highly prone to environmental influences and herbivores.</a:t>
            </a:r>
          </a:p>
          <a:p>
            <a:pPr marL="0" indent="0">
              <a:buNone/>
            </a:pPr>
            <a:endParaRPr lang="en-IN" sz="2000" dirty="0">
              <a:solidFill>
                <a:schemeClr val="bg1"/>
              </a:solidFill>
              <a:latin typeface="HP Simplified" panose="020B0604020204020204" pitchFamily="34" charset="0"/>
            </a:endParaRPr>
          </a:p>
          <a:p>
            <a:r>
              <a:rPr lang="en-IN" sz="2000" dirty="0">
                <a:solidFill>
                  <a:schemeClr val="bg1"/>
                </a:solidFill>
                <a:latin typeface="HP Simplified" panose="020B0604020204020204" pitchFamily="34" charset="0"/>
              </a:rPr>
              <a:t>Thus there are two types of factors that can influence the synthesis of secondary metabolites in plants viz.</a:t>
            </a:r>
          </a:p>
          <a:p>
            <a:pPr marL="0" indent="0">
              <a:buNone/>
            </a:pPr>
            <a:endParaRPr lang="en-IN" sz="2000" dirty="0">
              <a:solidFill>
                <a:schemeClr val="bg1"/>
              </a:solidFill>
              <a:latin typeface="HP Simplified" panose="020B0604020204020204" pitchFamily="34" charset="0"/>
            </a:endParaRPr>
          </a:p>
          <a:p>
            <a:r>
              <a:rPr lang="en-IN" sz="2000" dirty="0">
                <a:solidFill>
                  <a:schemeClr val="bg1"/>
                </a:solidFill>
                <a:latin typeface="HP Simplified" panose="020B0604020204020204" pitchFamily="34" charset="0"/>
              </a:rPr>
              <a:t>1) Abiotic/Environmental factors</a:t>
            </a:r>
          </a:p>
          <a:p>
            <a:pPr marL="0" indent="0">
              <a:buNone/>
            </a:pPr>
            <a:endParaRPr lang="en-IN" sz="2000" dirty="0">
              <a:solidFill>
                <a:schemeClr val="bg1"/>
              </a:solidFill>
              <a:latin typeface="HP Simplified" panose="020B0604020204020204" pitchFamily="34" charset="0"/>
            </a:endParaRPr>
          </a:p>
          <a:p>
            <a:r>
              <a:rPr lang="en-IN" sz="2000" dirty="0">
                <a:solidFill>
                  <a:schemeClr val="bg1"/>
                </a:solidFill>
                <a:latin typeface="HP Simplified" panose="020B0604020204020204" pitchFamily="34" charset="0"/>
              </a:rPr>
              <a:t>2) Biotic factors (The plant itself, herbivores)</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40000"/>
                    <a:lumOff val="60000"/>
                  </a:schemeClr>
                </a:solidFill>
              </a:rPr>
              <a:t>Factors affecting the synthesis of secondary metabolites in plants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82</a:t>
            </a:fld>
            <a:endParaRPr lang="en-US" noProof="0" dirty="0"/>
          </a:p>
        </p:txBody>
      </p:sp>
    </p:spTree>
    <p:extLst>
      <p:ext uri="{BB962C8B-B14F-4D97-AF65-F5344CB8AC3E}">
        <p14:creationId xmlns:p14="http://schemas.microsoft.com/office/powerpoint/2010/main" val="981204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These are the physical or chemical factors that the environment can impose on a plant.</a:t>
            </a:r>
          </a:p>
          <a:p>
            <a:r>
              <a:rPr lang="en-IN" sz="2000" dirty="0">
                <a:solidFill>
                  <a:schemeClr val="bg1"/>
                </a:solidFill>
                <a:latin typeface="HP Simplified" panose="020B0604020204020204" pitchFamily="34" charset="0"/>
              </a:rPr>
              <a:t>Following are the abiotic factors that influence the production of secondary metabolites in plants:-</a:t>
            </a:r>
          </a:p>
          <a:p>
            <a:r>
              <a:rPr lang="en-IN" sz="2000" dirty="0">
                <a:solidFill>
                  <a:schemeClr val="bg1"/>
                </a:solidFill>
                <a:latin typeface="HP Simplified" panose="020B0604020204020204" pitchFamily="34" charset="0"/>
              </a:rPr>
              <a:t>1) Sunlight/Light exposure</a:t>
            </a:r>
          </a:p>
          <a:p>
            <a:r>
              <a:rPr lang="en-IN" sz="2000" dirty="0">
                <a:solidFill>
                  <a:schemeClr val="bg1"/>
                </a:solidFill>
                <a:latin typeface="HP Simplified" panose="020B0604020204020204" pitchFamily="34" charset="0"/>
              </a:rPr>
              <a:t>2) Temperature</a:t>
            </a:r>
          </a:p>
          <a:p>
            <a:r>
              <a:rPr lang="en-IN" sz="2000" dirty="0">
                <a:solidFill>
                  <a:schemeClr val="bg1"/>
                </a:solidFill>
                <a:latin typeface="HP Simplified" panose="020B0604020204020204" pitchFamily="34" charset="0"/>
              </a:rPr>
              <a:t>3) Altitude</a:t>
            </a:r>
          </a:p>
          <a:p>
            <a:r>
              <a:rPr lang="en-IN" sz="2000" dirty="0">
                <a:solidFill>
                  <a:schemeClr val="bg1"/>
                </a:solidFill>
                <a:latin typeface="HP Simplified" panose="020B0604020204020204" pitchFamily="34" charset="0"/>
              </a:rPr>
              <a:t>4) CO</a:t>
            </a:r>
            <a:r>
              <a:rPr lang="en-IN" sz="2000" baseline="-25000" dirty="0">
                <a:solidFill>
                  <a:schemeClr val="bg1"/>
                </a:solidFill>
                <a:latin typeface="HP Simplified" panose="020B0604020204020204" pitchFamily="34" charset="0"/>
              </a:rPr>
              <a:t>2</a:t>
            </a:r>
          </a:p>
          <a:p>
            <a:r>
              <a:rPr lang="en-IN" sz="2000" dirty="0">
                <a:solidFill>
                  <a:schemeClr val="bg1"/>
                </a:solidFill>
                <a:latin typeface="HP Simplified" panose="020B0604020204020204" pitchFamily="34" charset="0"/>
              </a:rPr>
              <a:t>5) UV radiation</a:t>
            </a:r>
          </a:p>
          <a:p>
            <a:r>
              <a:rPr lang="en-IN" sz="2000" dirty="0">
                <a:solidFill>
                  <a:schemeClr val="bg1"/>
                </a:solidFill>
                <a:latin typeface="HP Simplified" panose="020B0604020204020204" pitchFamily="34" charset="0"/>
              </a:rPr>
              <a:t>6) High Cu and Mn content</a:t>
            </a:r>
          </a:p>
          <a:p>
            <a:r>
              <a:rPr lang="en-IN" sz="2000" dirty="0">
                <a:solidFill>
                  <a:schemeClr val="bg1"/>
                </a:solidFill>
                <a:latin typeface="HP Simplified" panose="020B0604020204020204" pitchFamily="34" charset="0"/>
              </a:rPr>
              <a:t>7) Drought stress/ low water level</a:t>
            </a:r>
          </a:p>
          <a:p>
            <a:r>
              <a:rPr lang="en-IN" sz="2000" dirty="0">
                <a:solidFill>
                  <a:schemeClr val="bg1"/>
                </a:solidFill>
                <a:latin typeface="HP Simplified" panose="020B0604020204020204" pitchFamily="34" charset="0"/>
              </a:rPr>
              <a:t>8) Change in latitude</a:t>
            </a:r>
          </a:p>
          <a:p>
            <a:endParaRPr lang="en-IN" sz="2000" dirty="0">
              <a:latin typeface="HP Simplified" panose="020B0604020204020204" pitchFamily="34" charset="0"/>
            </a:endParaRP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Abiotic Factors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83</a:t>
            </a:fld>
            <a:endParaRPr lang="en-US" noProof="0" dirty="0"/>
          </a:p>
        </p:txBody>
      </p:sp>
    </p:spTree>
    <p:extLst>
      <p:ext uri="{BB962C8B-B14F-4D97-AF65-F5344CB8AC3E}">
        <p14:creationId xmlns:p14="http://schemas.microsoft.com/office/powerpoint/2010/main" val="1801043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a:solidFill>
                  <a:schemeClr val="bg1"/>
                </a:solidFill>
                <a:latin typeface="HP Simplified" panose="020B0604020204020204" pitchFamily="34" charset="0"/>
              </a:rPr>
              <a:t>Biotic factors are related to plant interactions with micro-organisms or plant physiological aspects and also herbivory by insects and other animals.</a:t>
            </a:r>
          </a:p>
          <a:p>
            <a:r>
              <a:rPr lang="en-IN" sz="2000" dirty="0">
                <a:solidFill>
                  <a:schemeClr val="bg1"/>
                </a:solidFill>
                <a:latin typeface="HP Simplified" panose="020B0604020204020204" pitchFamily="34" charset="0"/>
              </a:rPr>
              <a:t>The biotic factors which influence the synthesis of secondary metabolites in plants are:-</a:t>
            </a:r>
          </a:p>
          <a:p>
            <a:r>
              <a:rPr lang="en-IN" sz="2000" dirty="0">
                <a:solidFill>
                  <a:schemeClr val="bg1"/>
                </a:solidFill>
                <a:latin typeface="HP Simplified" panose="020B0604020204020204" pitchFamily="34" charset="0"/>
              </a:rPr>
              <a:t>1) Invasion by micro-organisms/pathogens</a:t>
            </a:r>
          </a:p>
          <a:p>
            <a:r>
              <a:rPr lang="en-IN" sz="2000" dirty="0">
                <a:solidFill>
                  <a:schemeClr val="bg1"/>
                </a:solidFill>
                <a:latin typeface="HP Simplified" panose="020B0604020204020204" pitchFamily="34" charset="0"/>
              </a:rPr>
              <a:t>2) Seasonal features of the plant- Climate/season, time of day/circadian rhythm</a:t>
            </a:r>
          </a:p>
          <a:p>
            <a:r>
              <a:rPr lang="en-IN" sz="2000" dirty="0">
                <a:solidFill>
                  <a:schemeClr val="bg1"/>
                </a:solidFill>
                <a:latin typeface="HP Simplified" panose="020B0604020204020204" pitchFamily="34" charset="0"/>
              </a:rPr>
              <a:t>3) Over-expression of certain genes that code for enzymes</a:t>
            </a:r>
          </a:p>
          <a:p>
            <a:r>
              <a:rPr lang="en-IN" sz="2000" dirty="0">
                <a:solidFill>
                  <a:schemeClr val="bg1"/>
                </a:solidFill>
                <a:latin typeface="HP Simplified" panose="020B0604020204020204" pitchFamily="34" charset="0"/>
              </a:rPr>
              <a:t>4) Ecological interactions</a:t>
            </a:r>
          </a:p>
          <a:p>
            <a:r>
              <a:rPr lang="en-IN" sz="2000" dirty="0">
                <a:solidFill>
                  <a:schemeClr val="bg1"/>
                </a:solidFill>
                <a:latin typeface="HP Simplified" panose="020B0604020204020204" pitchFamily="34" charset="0"/>
              </a:rPr>
              <a:t>5) Herbivory/insect attack</a:t>
            </a:r>
          </a:p>
          <a:p>
            <a:r>
              <a:rPr lang="en-IN" sz="2000" dirty="0">
                <a:solidFill>
                  <a:schemeClr val="bg1"/>
                </a:solidFill>
                <a:latin typeface="HP Simplified" panose="020B0604020204020204" pitchFamily="34" charset="0"/>
              </a:rPr>
              <a:t>6) Tissue age</a:t>
            </a:r>
          </a:p>
          <a:p>
            <a:endParaRPr lang="en-IN" sz="2000" dirty="0">
              <a:latin typeface="HP Simplified" panose="020B0604020204020204" pitchFamily="34" charset="0"/>
            </a:endParaRPr>
          </a:p>
        </p:txBody>
      </p:sp>
      <p:sp>
        <p:nvSpPr>
          <p:cNvPr id="3" name="Title 2"/>
          <p:cNvSpPr>
            <a:spLocks noGrp="1"/>
          </p:cNvSpPr>
          <p:nvPr>
            <p:ph type="title"/>
          </p:nvPr>
        </p:nvSpPr>
        <p:spPr/>
        <p:txBody>
          <a:bodyPr/>
          <a:lstStyle/>
          <a:p>
            <a:r>
              <a:rPr lang="en-IN" sz="4000" dirty="0">
                <a:solidFill>
                  <a:schemeClr val="accent1">
                    <a:lumMod val="60000"/>
                    <a:lumOff val="40000"/>
                  </a:schemeClr>
                </a:solidFill>
              </a:rPr>
              <a:t>Biotic Factors</a:t>
            </a:r>
          </a:p>
        </p:txBody>
      </p:sp>
      <p:sp>
        <p:nvSpPr>
          <p:cNvPr id="4" name="Slide Number Placeholder 3"/>
          <p:cNvSpPr>
            <a:spLocks noGrp="1"/>
          </p:cNvSpPr>
          <p:nvPr>
            <p:ph type="sldNum" sz="quarter" idx="11"/>
          </p:nvPr>
        </p:nvSpPr>
        <p:spPr/>
        <p:txBody>
          <a:bodyPr/>
          <a:lstStyle/>
          <a:p>
            <a:fld id="{19B51A1E-902D-48AF-9020-955120F399B6}" type="slidenum">
              <a:rPr lang="en-US" noProof="0" smtClean="0"/>
              <a:pPr/>
              <a:t>84</a:t>
            </a:fld>
            <a:endParaRPr lang="en-US" noProof="0" dirty="0"/>
          </a:p>
        </p:txBody>
      </p:sp>
    </p:spTree>
    <p:extLst>
      <p:ext uri="{BB962C8B-B14F-4D97-AF65-F5344CB8AC3E}">
        <p14:creationId xmlns:p14="http://schemas.microsoft.com/office/powerpoint/2010/main" val="18218277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5FFD4-B47A-55CA-3017-3F8B1CD32D41}"/>
              </a:ext>
            </a:extLst>
          </p:cNvPr>
          <p:cNvSpPr>
            <a:spLocks noGrp="1"/>
          </p:cNvSpPr>
          <p:nvPr>
            <p:ph idx="1"/>
          </p:nvPr>
        </p:nvSpPr>
        <p:spPr/>
        <p:txBody>
          <a:bodyPr/>
          <a:lstStyle/>
          <a:p>
            <a:pPr algn="ctr"/>
            <a:endParaRPr lang="en-IN" sz="4000" dirty="0"/>
          </a:p>
          <a:p>
            <a:pPr algn="ctr"/>
            <a:endParaRPr lang="en-IN" sz="4000" dirty="0"/>
          </a:p>
          <a:p>
            <a:pPr marL="76200" indent="0" algn="ctr">
              <a:buNone/>
            </a:pPr>
            <a:r>
              <a:rPr lang="en-IN" sz="4000" dirty="0">
                <a:solidFill>
                  <a:schemeClr val="bg1"/>
                </a:solidFill>
                <a:hlinkClick r:id="rId2" action="ppaction://hlinkpres?slideindex=1&amp;slidetitle=">
                  <a:extLst>
                    <a:ext uri="{A12FA001-AC4F-418D-AE19-62706E023703}">
                      <ahyp:hlinkClr xmlns:ahyp="http://schemas.microsoft.com/office/drawing/2018/hyperlinkcolor" val="tx"/>
                    </a:ext>
                  </a:extLst>
                </a:hlinkClick>
              </a:rPr>
              <a:t>Part 2 of the unit on Phytochemistry in the next presentation….See you there!!!</a:t>
            </a:r>
            <a:endParaRPr lang="en-IN" sz="4000" dirty="0">
              <a:solidFill>
                <a:schemeClr val="bg1"/>
              </a:solidFill>
            </a:endParaRPr>
          </a:p>
        </p:txBody>
      </p:sp>
      <p:sp>
        <p:nvSpPr>
          <p:cNvPr id="4" name="Slide Number Placeholder 3">
            <a:extLst>
              <a:ext uri="{FF2B5EF4-FFF2-40B4-BE49-F238E27FC236}">
                <a16:creationId xmlns:a16="http://schemas.microsoft.com/office/drawing/2014/main" id="{E5EC7DAA-5DB1-3C73-0322-C238EB06B1C6}"/>
              </a:ext>
            </a:extLst>
          </p:cNvPr>
          <p:cNvSpPr>
            <a:spLocks noGrp="1"/>
          </p:cNvSpPr>
          <p:nvPr>
            <p:ph type="sldNum" sz="quarter" idx="11"/>
          </p:nvPr>
        </p:nvSpPr>
        <p:spPr/>
        <p:txBody>
          <a:bodyPr/>
          <a:lstStyle/>
          <a:p>
            <a:fld id="{19B51A1E-902D-48AF-9020-955120F399B6}" type="slidenum">
              <a:rPr lang="en-US" noProof="0" smtClean="0"/>
              <a:pPr/>
              <a:t>85</a:t>
            </a:fld>
            <a:endParaRPr lang="en-US" noProof="0" dirty="0"/>
          </a:p>
        </p:txBody>
      </p:sp>
    </p:spTree>
    <p:extLst>
      <p:ext uri="{BB962C8B-B14F-4D97-AF65-F5344CB8AC3E}">
        <p14:creationId xmlns:p14="http://schemas.microsoft.com/office/powerpoint/2010/main" val="240565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FA1D241-4A8F-4DAC-A024-9B5F0E131CE8}"/>
              </a:ext>
            </a:extLst>
          </p:cNvPr>
          <p:cNvPicPr>
            <a:picLocks noGrp="1" noChangeAspect="1"/>
          </p:cNvPicPr>
          <p:nvPr>
            <p:ph idx="1"/>
          </p:nvPr>
        </p:nvPicPr>
        <p:blipFill>
          <a:blip r:embed="rId2"/>
          <a:stretch>
            <a:fillRect/>
          </a:stretch>
        </p:blipFill>
        <p:spPr>
          <a:xfrm>
            <a:off x="1113635" y="549400"/>
            <a:ext cx="8840935" cy="5872255"/>
          </a:xfrm>
        </p:spPr>
      </p:pic>
      <p:sp>
        <p:nvSpPr>
          <p:cNvPr id="3" name="Title 2">
            <a:extLst>
              <a:ext uri="{FF2B5EF4-FFF2-40B4-BE49-F238E27FC236}">
                <a16:creationId xmlns:a16="http://schemas.microsoft.com/office/drawing/2014/main" id="{9A377792-A1BC-4962-B64D-74405705E65A}"/>
              </a:ext>
            </a:extLst>
          </p:cNvPr>
          <p:cNvSpPr>
            <a:spLocks noGrp="1"/>
          </p:cNvSpPr>
          <p:nvPr>
            <p:ph type="title"/>
          </p:nvPr>
        </p:nvSpPr>
        <p:spPr/>
        <p:txBody>
          <a:bodyPr/>
          <a:lstStyle/>
          <a:p>
            <a:r>
              <a:rPr lang="en-IN" sz="3200" dirty="0">
                <a:solidFill>
                  <a:srgbClr val="CC0099"/>
                </a:solidFill>
              </a:rPr>
              <a:t>Meroterpenes</a:t>
            </a:r>
          </a:p>
        </p:txBody>
      </p:sp>
      <p:sp>
        <p:nvSpPr>
          <p:cNvPr id="4" name="Slide Number Placeholder 3">
            <a:extLst>
              <a:ext uri="{FF2B5EF4-FFF2-40B4-BE49-F238E27FC236}">
                <a16:creationId xmlns:a16="http://schemas.microsoft.com/office/drawing/2014/main" id="{42D4EBF9-B843-4037-A3DE-6737E9DA548B}"/>
              </a:ext>
            </a:extLst>
          </p:cNvPr>
          <p:cNvSpPr>
            <a:spLocks noGrp="1"/>
          </p:cNvSpPr>
          <p:nvPr>
            <p:ph type="sldNum" sz="quarter" idx="11"/>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3598073804"/>
      </p:ext>
    </p:extLst>
  </p:cSld>
  <p:clrMapOvr>
    <a:masterClrMapping/>
  </p:clrMapOvr>
</p:sld>
</file>

<file path=ppt/theme/theme1.xml><?xml version="1.0" encoding="utf-8"?>
<a:theme xmlns:a="http://schemas.openxmlformats.org/drawingml/2006/main" name="Salisbury template">
  <a:themeElements>
    <a:clrScheme name="Custom 347">
      <a:dk1>
        <a:srgbClr val="2A3D41"/>
      </a:dk1>
      <a:lt1>
        <a:srgbClr val="FFFFFF"/>
      </a:lt1>
      <a:dk2>
        <a:srgbClr val="9EA7AA"/>
      </a:dk2>
      <a:lt2>
        <a:srgbClr val="E5ECE4"/>
      </a:lt2>
      <a:accent1>
        <a:srgbClr val="7FA03F"/>
      </a:accent1>
      <a:accent2>
        <a:srgbClr val="364B3C"/>
      </a:accent2>
      <a:accent3>
        <a:srgbClr val="2F7A87"/>
      </a:accent3>
      <a:accent4>
        <a:srgbClr val="69CCF5"/>
      </a:accent4>
      <a:accent5>
        <a:srgbClr val="2182B6"/>
      </a:accent5>
      <a:accent6>
        <a:srgbClr val="83B1BF"/>
      </a:accent6>
      <a:hlink>
        <a:srgbClr val="59830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2A3D41"/>
    </a:dk1>
    <a:lt1>
      <a:srgbClr val="FFFFFF"/>
    </a:lt1>
    <a:dk2>
      <a:srgbClr val="9EA7AA"/>
    </a:dk2>
    <a:lt2>
      <a:srgbClr val="E5ECE4"/>
    </a:lt2>
    <a:accent1>
      <a:srgbClr val="7FA03F"/>
    </a:accent1>
    <a:accent2>
      <a:srgbClr val="364B3C"/>
    </a:accent2>
    <a:accent3>
      <a:srgbClr val="2F7A87"/>
    </a:accent3>
    <a:accent4>
      <a:srgbClr val="69CCF5"/>
    </a:accent4>
    <a:accent5>
      <a:srgbClr val="2182B6"/>
    </a:accent5>
    <a:accent6>
      <a:srgbClr val="83B1BF"/>
    </a:accent6>
    <a:hlink>
      <a:srgbClr val="598307"/>
    </a:hlink>
    <a:folHlink>
      <a:srgbClr val="6611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3A4D8D6255C24582D9990B697CC105" ma:contentTypeVersion="3" ma:contentTypeDescription="Create a new document." ma:contentTypeScope="" ma:versionID="260ef8f8c59f7781b8ef4e6a155181cb">
  <xsd:schema xmlns:xsd="http://www.w3.org/2001/XMLSchema" xmlns:xs="http://www.w3.org/2001/XMLSchema" xmlns:p="http://schemas.microsoft.com/office/2006/metadata/properties" xmlns:ns2="1ce2de92-1a32-4eb1-bd36-255726f6b0ef" targetNamespace="http://schemas.microsoft.com/office/2006/metadata/properties" ma:root="true" ma:fieldsID="433167f986c40989ce087939120d5d9a" ns2:_="">
    <xsd:import namespace="1ce2de92-1a32-4eb1-bd36-255726f6b0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e92-1a32-4eb1-bd36-255726f6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90261-1200-4EC7-95B0-2241EE54AA3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E4F009B-C515-444D-95CD-A32C41478F84}"/>
</file>

<file path=customXml/itemProps3.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5754</Words>
  <Application>Microsoft Office PowerPoint</Application>
  <PresentationFormat>Widescreen</PresentationFormat>
  <Paragraphs>572</Paragraphs>
  <Slides>85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Caladea</vt:lpstr>
      <vt:lpstr>Calibri</vt:lpstr>
      <vt:lpstr>Cormorant Unicase SemiBold</vt:lpstr>
      <vt:lpstr>HP Simplified</vt:lpstr>
      <vt:lpstr>Times New Roman</vt:lpstr>
      <vt:lpstr>Salisbury template</vt:lpstr>
      <vt:lpstr> Phytochemistry</vt:lpstr>
      <vt:lpstr>Origin/sources of drugs</vt:lpstr>
      <vt:lpstr>Crude Drugs</vt:lpstr>
      <vt:lpstr>Isoprenoids</vt:lpstr>
      <vt:lpstr>PowerPoint Presentation</vt:lpstr>
      <vt:lpstr>Classes of Terpenoids</vt:lpstr>
      <vt:lpstr>Sesterpenes (general formula C25H40)</vt:lpstr>
      <vt:lpstr>Meroterpenes</vt:lpstr>
      <vt:lpstr>Meroterpenes</vt:lpstr>
      <vt:lpstr>Biosynthesis of Terpenes</vt:lpstr>
      <vt:lpstr>Upper mevalonate pathway</vt:lpstr>
      <vt:lpstr>PowerPoint Presentation</vt:lpstr>
      <vt:lpstr>Lower mevalonate pathway</vt:lpstr>
      <vt:lpstr>PowerPoint Presentation</vt:lpstr>
      <vt:lpstr>PowerPoint Presentation</vt:lpstr>
      <vt:lpstr>MEP/DOXP Pathway</vt:lpstr>
      <vt:lpstr>PowerPoint Presentation</vt:lpstr>
      <vt:lpstr>Biosynthesis of terpenes from IPP and DMAPP via Mevalonate Pathway</vt:lpstr>
      <vt:lpstr>PowerPoint Presentation</vt:lpstr>
      <vt:lpstr>Functions/Applications of Terpenes</vt:lpstr>
      <vt:lpstr>PowerPoint Presentation</vt:lpstr>
      <vt:lpstr>PowerPoint Presentation</vt:lpstr>
      <vt:lpstr>PowerPoint Presentation</vt:lpstr>
      <vt:lpstr>PowerPoint Presentation</vt:lpstr>
      <vt:lpstr>Non-nitrogenous secondary metabolites of plants</vt:lpstr>
      <vt:lpstr>Glycosides</vt:lpstr>
      <vt:lpstr>Saponins</vt:lpstr>
      <vt:lpstr>PowerPoint Presentation</vt:lpstr>
      <vt:lpstr>PowerPoint Presentation</vt:lpstr>
      <vt:lpstr>Functions/Applications of Saponins</vt:lpstr>
      <vt:lpstr>PowerPoint Presentation</vt:lpstr>
      <vt:lpstr>Cardiac Glycosides/Cardenolides</vt:lpstr>
      <vt:lpstr>PowerPoint Presentation</vt:lpstr>
      <vt:lpstr>Biosynthesis of Cardiac Glycosides</vt:lpstr>
      <vt:lpstr>Applications/Functions of Cardiac Glycosides</vt:lpstr>
      <vt:lpstr>PowerPoint Presentation</vt:lpstr>
      <vt:lpstr>Phenylpropanoids</vt:lpstr>
      <vt:lpstr>Tannins</vt:lpstr>
      <vt:lpstr>PowerPoint Presentation</vt:lpstr>
      <vt:lpstr>PowerPoint Presentation</vt:lpstr>
      <vt:lpstr>Role of Tannins</vt:lpstr>
      <vt:lpstr>PowerPoint Presentation</vt:lpstr>
      <vt:lpstr>PowerPoint Presentation</vt:lpstr>
      <vt:lpstr>PowerPoint Presentation</vt:lpstr>
      <vt:lpstr>Lignin</vt:lpstr>
      <vt:lpstr>PowerPoint Presentation</vt:lpstr>
      <vt:lpstr>Biosynthesis of Lignin</vt:lpstr>
      <vt:lpstr>PowerPoint Presentation</vt:lpstr>
      <vt:lpstr>Role of Lignin</vt:lpstr>
      <vt:lpstr>PowerPoint Presentation</vt:lpstr>
      <vt:lpstr>PowerPoint Presentation</vt:lpstr>
      <vt:lpstr>Coumarins and Coumarin Derivatives</vt:lpstr>
      <vt:lpstr>PowerPoint Presentation</vt:lpstr>
      <vt:lpstr>Biosynthesis of Coumarins</vt:lpstr>
      <vt:lpstr>Applications of Coumarins</vt:lpstr>
      <vt:lpstr>PowerPoint Presentation</vt:lpstr>
      <vt:lpstr>Nitrogenous Secondary Metabolites</vt:lpstr>
      <vt:lpstr>Cyanogenic Glycosides</vt:lpstr>
      <vt:lpstr>PowerPoint Presentation</vt:lpstr>
      <vt:lpstr>Biosynthesis of Cyanogenic Glycosides</vt:lpstr>
      <vt:lpstr>PowerPoint Presentation</vt:lpstr>
      <vt:lpstr>PowerPoint Presentation</vt:lpstr>
      <vt:lpstr>Glucosinolates</vt:lpstr>
      <vt:lpstr>PowerPoint Presentation</vt:lpstr>
      <vt:lpstr>Sources of Glucosinolates</vt:lpstr>
      <vt:lpstr>Biosynthesis of glucosinolates</vt:lpstr>
      <vt:lpstr>Catabolism of Glucosinolates</vt:lpstr>
      <vt:lpstr>PowerPoint Presentation</vt:lpstr>
      <vt:lpstr>Role/Functions of Glucosinolates</vt:lpstr>
      <vt:lpstr>PowerPoint Presentation</vt:lpstr>
      <vt:lpstr>Alkaloids</vt:lpstr>
      <vt:lpstr>Biosynthesis of Alkaloids</vt:lpstr>
      <vt:lpstr>PowerPoint Presentation</vt:lpstr>
      <vt:lpstr>PowerPoint Presentation</vt:lpstr>
      <vt:lpstr>Role of alkaloids</vt:lpstr>
      <vt:lpstr>PowerPoint Presentation</vt:lpstr>
      <vt:lpstr>PowerPoint Presentation</vt:lpstr>
      <vt:lpstr>Integrated pathway for the production of secondary metabolites</vt:lpstr>
      <vt:lpstr>b</vt:lpstr>
      <vt:lpstr>Shikimic Acid Pathway</vt:lpstr>
      <vt:lpstr>PowerPoint Presentation</vt:lpstr>
      <vt:lpstr>Factors affecting the synthesis of secondary metabolites in plants</vt:lpstr>
      <vt:lpstr>Abiotic Factors</vt:lpstr>
      <vt:lpstr>Biotic Factors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2019-11-13T15:01:27Z</dcterms:created>
  <dcterms:modified xsi:type="dcterms:W3CDTF">2022-12-23T09:41:19Z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0x010100CD3A4D8D6255C24582D9990B697CC105</vt:lpwstr>
  </property>
</Properties>
</file>